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58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61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5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  <p:sldMasterId id="2147483662" r:id="rId15"/>
  </p:sldMasterIdLst>
  <p:sldIdLst>
    <p:sldId id="256" r:id="rId16"/>
    <p:sldId id="272" r:id="rId17"/>
    <p:sldId id="278" r:id="rId18"/>
    <p:sldId id="279" r:id="rId19"/>
    <p:sldId id="257" r:id="rId20"/>
    <p:sldId id="280" r:id="rId21"/>
    <p:sldId id="261" r:id="rId22"/>
    <p:sldId id="262" r:id="rId23"/>
    <p:sldId id="281" r:id="rId24"/>
    <p:sldId id="282" r:id="rId25"/>
    <p:sldId id="267" r:id="rId26"/>
    <p:sldId id="283" r:id="rId27"/>
    <p:sldId id="260" r:id="rId28"/>
    <p:sldId id="284" r:id="rId29"/>
    <p:sldId id="285" r:id="rId30"/>
    <p:sldId id="264" r:id="rId31"/>
    <p:sldId id="286" r:id="rId32"/>
    <p:sldId id="288" r:id="rId33"/>
    <p:sldId id="287" r:id="rId34"/>
    <p:sldId id="259" r:id="rId35"/>
    <p:sldId id="289" r:id="rId36"/>
    <p:sldId id="265" r:id="rId37"/>
    <p:sldId id="266" r:id="rId38"/>
    <p:sldId id="258" r:id="rId39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800" kern="1200">
        <a:solidFill>
          <a:srgbClr val="FFFFFF"/>
        </a:solidFill>
        <a:latin typeface="Gill Sans" charset="0"/>
        <a:ea typeface="+mn-ea"/>
        <a:cs typeface="+mn-cs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3800" kern="1200">
        <a:solidFill>
          <a:srgbClr val="FFFFFF"/>
        </a:solidFill>
        <a:latin typeface="Gill Sans" charset="0"/>
        <a:ea typeface="+mn-ea"/>
        <a:cs typeface="+mn-cs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3800" kern="1200">
        <a:solidFill>
          <a:srgbClr val="FFFFFF"/>
        </a:solidFill>
        <a:latin typeface="Gill Sans" charset="0"/>
        <a:ea typeface="+mn-ea"/>
        <a:cs typeface="+mn-cs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3800" kern="1200">
        <a:solidFill>
          <a:srgbClr val="FFFFFF"/>
        </a:solidFill>
        <a:latin typeface="Gill Sans" charset="0"/>
        <a:ea typeface="+mn-ea"/>
        <a:cs typeface="+mn-cs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3800" kern="1200">
        <a:solidFill>
          <a:srgbClr val="FFFFFF"/>
        </a:solidFill>
        <a:latin typeface="Gill Sans" charset="0"/>
        <a:ea typeface="+mn-ea"/>
        <a:cs typeface="+mn-cs"/>
        <a:sym typeface="Gill Sans" charset="0"/>
      </a:defRPr>
    </a:lvl5pPr>
    <a:lvl6pPr marL="2286000" algn="l" defTabSz="914400" rtl="0" eaLnBrk="1" latinLnBrk="1" hangingPunct="1">
      <a:defRPr sz="3800" kern="1200">
        <a:solidFill>
          <a:srgbClr val="FFFFFF"/>
        </a:solidFill>
        <a:latin typeface="Gill Sans" charset="0"/>
        <a:ea typeface="+mn-ea"/>
        <a:cs typeface="+mn-cs"/>
        <a:sym typeface="Gill Sans" charset="0"/>
      </a:defRPr>
    </a:lvl6pPr>
    <a:lvl7pPr marL="2743200" algn="l" defTabSz="914400" rtl="0" eaLnBrk="1" latinLnBrk="1" hangingPunct="1">
      <a:defRPr sz="3800" kern="1200">
        <a:solidFill>
          <a:srgbClr val="FFFFFF"/>
        </a:solidFill>
        <a:latin typeface="Gill Sans" charset="0"/>
        <a:ea typeface="+mn-ea"/>
        <a:cs typeface="+mn-cs"/>
        <a:sym typeface="Gill Sans" charset="0"/>
      </a:defRPr>
    </a:lvl7pPr>
    <a:lvl8pPr marL="3200400" algn="l" defTabSz="914400" rtl="0" eaLnBrk="1" latinLnBrk="1" hangingPunct="1">
      <a:defRPr sz="3800" kern="1200">
        <a:solidFill>
          <a:srgbClr val="FFFFFF"/>
        </a:solidFill>
        <a:latin typeface="Gill Sans" charset="0"/>
        <a:ea typeface="+mn-ea"/>
        <a:cs typeface="+mn-cs"/>
        <a:sym typeface="Gill Sans" charset="0"/>
      </a:defRPr>
    </a:lvl8pPr>
    <a:lvl9pPr marL="3657600" algn="l" defTabSz="914400" rtl="0" eaLnBrk="1" latinLnBrk="1" hangingPunct="1">
      <a:defRPr sz="3800" kern="1200">
        <a:solidFill>
          <a:srgbClr val="FFFFFF"/>
        </a:solidFill>
        <a:latin typeface="Gill Sans" charset="0"/>
        <a:ea typeface="+mn-ea"/>
        <a:cs typeface="+mn-cs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434" y="-10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813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813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42300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42300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813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42300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42300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813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813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42300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42300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813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813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813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813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42300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42300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42300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42300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26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26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105775"/>
          </a:xfrm>
          <a:prstGeom prst="rect">
            <a:avLst/>
          </a:prstGeo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10577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786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786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786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786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36700"/>
            <a:ext cx="1466850" cy="6667500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36700"/>
            <a:ext cx="4248150" cy="6667500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36700"/>
            <a:ext cx="1466850" cy="6667500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36700"/>
            <a:ext cx="4248150" cy="6667500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ko-KR" smtClean="0">
                <a:sym typeface="Gill Sans" charset="0"/>
              </a:rPr>
              <a:t>Second level</a:t>
            </a:r>
          </a:p>
          <a:p>
            <a:pPr lvl="2"/>
            <a:r>
              <a:rPr lang="en-US" altLang="ko-KR" smtClean="0">
                <a:sym typeface="Gill Sans" charset="0"/>
              </a:rPr>
              <a:t>Third level</a:t>
            </a:r>
          </a:p>
          <a:p>
            <a:pPr lvl="3"/>
            <a:r>
              <a:rPr lang="en-US" altLang="ko-KR" smtClean="0">
                <a:sym typeface="Gill Sans" charset="0"/>
              </a:rPr>
              <a:t>Fourth level</a:t>
            </a:r>
          </a:p>
          <a:p>
            <a:pPr lvl="4"/>
            <a:r>
              <a:rPr lang="en-US" altLang="ko-KR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8890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2pPr>
      <a:lvl3pPr marL="17780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3pPr>
      <a:lvl4pPr marL="22225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4pPr>
      <a:lvl5pPr marL="26670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5pPr>
      <a:lvl6pPr marL="3124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6pPr>
      <a:lvl7pPr marL="35814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7pPr>
      <a:lvl8pPr marL="40386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8pPr>
      <a:lvl9pPr marL="44958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81300"/>
            <a:ext cx="50419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ko-KR" smtClean="0">
                <a:sym typeface="Gill Sans" charset="0"/>
              </a:rPr>
              <a:t>Second level</a:t>
            </a:r>
          </a:p>
          <a:p>
            <a:pPr lvl="2"/>
            <a:r>
              <a:rPr lang="en-US" altLang="ko-KR" smtClean="0">
                <a:sym typeface="Gill Sans" charset="0"/>
              </a:rPr>
              <a:t>Third level</a:t>
            </a:r>
          </a:p>
          <a:p>
            <a:pPr lvl="3"/>
            <a:r>
              <a:rPr lang="en-US" altLang="ko-KR" smtClean="0">
                <a:sym typeface="Gill Sans" charset="0"/>
              </a:rPr>
              <a:t>Fourth level</a:t>
            </a:r>
          </a:p>
          <a:p>
            <a:pPr lvl="4"/>
            <a:r>
              <a:rPr lang="en-US" altLang="ko-KR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7604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2pPr>
      <a:lvl3pPr marL="16494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3pPr>
      <a:lvl4pPr marL="20939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4pPr>
      <a:lvl5pPr marL="25384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5pPr>
      <a:lvl6pPr marL="29956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6pPr>
      <a:lvl7pPr marL="34528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7pPr>
      <a:lvl8pPr marL="39100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8pPr>
      <a:lvl9pPr marL="43672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81300"/>
            <a:ext cx="104648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ko-KR" smtClean="0">
                <a:sym typeface="Gill Sans" charset="0"/>
              </a:rPr>
              <a:t>Second level</a:t>
            </a:r>
          </a:p>
          <a:p>
            <a:pPr lvl="2"/>
            <a:r>
              <a:rPr lang="en-US" altLang="ko-KR" smtClean="0">
                <a:sym typeface="Gill Sans" charset="0"/>
              </a:rPr>
              <a:t>Third level</a:t>
            </a:r>
          </a:p>
          <a:p>
            <a:pPr lvl="3"/>
            <a:r>
              <a:rPr lang="en-US" altLang="ko-KR" smtClean="0">
                <a:sym typeface="Gill Sans" charset="0"/>
              </a:rPr>
              <a:t>Fourth level</a:t>
            </a:r>
          </a:p>
          <a:p>
            <a:pPr lvl="4"/>
            <a:r>
              <a:rPr lang="en-US" altLang="ko-KR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7604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2pPr>
      <a:lvl3pPr marL="16494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3pPr>
      <a:lvl4pPr marL="20939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4pPr>
      <a:lvl5pPr marL="25384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5pPr>
      <a:lvl6pPr marL="29956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6pPr>
      <a:lvl7pPr marL="34528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7pPr>
      <a:lvl8pPr marL="39100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8pPr>
      <a:lvl9pPr marL="43672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7772400" y="2781300"/>
            <a:ext cx="39624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ko-KR" smtClean="0">
                <a:sym typeface="Gill Sans" charset="0"/>
              </a:rPr>
              <a:t>Second level</a:t>
            </a:r>
          </a:p>
          <a:p>
            <a:pPr lvl="2"/>
            <a:r>
              <a:rPr lang="en-US" altLang="ko-KR" smtClean="0">
                <a:sym typeface="Gill Sans" charset="0"/>
              </a:rPr>
              <a:t>Third level</a:t>
            </a:r>
          </a:p>
          <a:p>
            <a:pPr lvl="3"/>
            <a:r>
              <a:rPr lang="en-US" altLang="ko-KR" smtClean="0">
                <a:sym typeface="Gill Sans" charset="0"/>
              </a:rPr>
              <a:t>Fourth level</a:t>
            </a:r>
          </a:p>
          <a:p>
            <a:pPr lvl="4"/>
            <a:r>
              <a:rPr lang="en-US" altLang="ko-KR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7604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2pPr>
      <a:lvl3pPr marL="16494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3pPr>
      <a:lvl4pPr marL="20939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4pPr>
      <a:lvl5pPr marL="25384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5pPr>
      <a:lvl6pPr marL="29956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6pPr>
      <a:lvl7pPr marL="34528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7pPr>
      <a:lvl8pPr marL="39100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8pPr>
      <a:lvl9pPr marL="43672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81300"/>
            <a:ext cx="50419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ko-KR" smtClean="0">
                <a:sym typeface="Gill Sans" charset="0"/>
              </a:rPr>
              <a:t>Second level</a:t>
            </a:r>
          </a:p>
          <a:p>
            <a:pPr lvl="2"/>
            <a:r>
              <a:rPr lang="en-US" altLang="ko-KR" smtClean="0">
                <a:sym typeface="Gill Sans" charset="0"/>
              </a:rPr>
              <a:t>Third level</a:t>
            </a:r>
          </a:p>
          <a:p>
            <a:pPr lvl="3"/>
            <a:r>
              <a:rPr lang="en-US" altLang="ko-KR" smtClean="0">
                <a:sym typeface="Gill Sans" charset="0"/>
              </a:rPr>
              <a:t>Fourth level</a:t>
            </a:r>
          </a:p>
          <a:p>
            <a:pPr lvl="4"/>
            <a:r>
              <a:rPr lang="en-US" altLang="ko-KR" smtClean="0">
                <a:sym typeface="Gill Sans" charset="0"/>
              </a:rPr>
              <a:t>Fifth level</a:t>
            </a:r>
          </a:p>
        </p:txBody>
      </p:sp>
      <p:sp>
        <p:nvSpPr>
          <p:cNvPr id="14338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7604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2pPr>
      <a:lvl3pPr marL="16494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3pPr>
      <a:lvl4pPr marL="20939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4pPr>
      <a:lvl5pPr marL="25384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5pPr>
      <a:lvl6pPr marL="29956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6pPr>
      <a:lvl7pPr marL="34528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7pPr>
      <a:lvl8pPr marL="39100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8pPr>
      <a:lvl9pPr marL="4367213" indent="-493713" algn="l" rtl="0" fontAlgn="base">
        <a:spcBef>
          <a:spcPts val="3700"/>
        </a:spcBef>
        <a:spcAft>
          <a:spcPct val="0"/>
        </a:spcAft>
        <a:buSzPct val="171000"/>
        <a:buFont typeface="Gill Sans" charset="0"/>
        <a:buChar char="•"/>
        <a:defRPr sz="26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81300"/>
            <a:ext cx="104648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ko-KR" smtClean="0">
                <a:sym typeface="Gill Sans" charset="0"/>
              </a:rPr>
              <a:t>Second level</a:t>
            </a:r>
          </a:p>
          <a:p>
            <a:pPr lvl="2"/>
            <a:r>
              <a:rPr lang="en-US" altLang="ko-KR" smtClean="0">
                <a:sym typeface="Gill Sans" charset="0"/>
              </a:rPr>
              <a:t>Third level</a:t>
            </a:r>
          </a:p>
          <a:p>
            <a:pPr lvl="3"/>
            <a:r>
              <a:rPr lang="en-US" altLang="ko-KR" smtClean="0">
                <a:sym typeface="Gill Sans" charset="0"/>
              </a:rPr>
              <a:t>Fourth level</a:t>
            </a:r>
          </a:p>
          <a:p>
            <a:pPr lvl="4"/>
            <a:r>
              <a:rPr lang="en-US" altLang="ko-KR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838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2pPr>
      <a:lvl3pPr marL="1727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3pPr>
      <a:lvl4pPr marL="2171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4pPr>
      <a:lvl5pPr marL="2616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5pPr>
      <a:lvl6pPr marL="30734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6pPr>
      <a:lvl7pPr marL="35306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7pPr>
      <a:lvl8pPr marL="39878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8pPr>
      <a:lvl9pPr marL="44450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ko-KR" smtClean="0">
                <a:sym typeface="Gill Sans" charset="0"/>
              </a:rPr>
              <a:t>Second level</a:t>
            </a:r>
          </a:p>
          <a:p>
            <a:pPr lvl="2"/>
            <a:r>
              <a:rPr lang="en-US" altLang="ko-KR" smtClean="0">
                <a:sym typeface="Gill Sans" charset="0"/>
              </a:rPr>
              <a:t>Third level</a:t>
            </a:r>
          </a:p>
          <a:p>
            <a:pPr lvl="3"/>
            <a:r>
              <a:rPr lang="en-US" altLang="ko-KR" smtClean="0">
                <a:sym typeface="Gill Sans" charset="0"/>
              </a:rPr>
              <a:t>Fourth level</a:t>
            </a:r>
          </a:p>
          <a:p>
            <a:pPr lvl="4"/>
            <a:r>
              <a:rPr lang="en-US" altLang="ko-KR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838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2pPr>
      <a:lvl3pPr marL="1727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3pPr>
      <a:lvl4pPr marL="21717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4pPr>
      <a:lvl5pPr marL="2616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5pPr>
      <a:lvl6pPr marL="30734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6pPr>
      <a:lvl7pPr marL="35306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7pPr>
      <a:lvl8pPr marL="39878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8pPr>
      <a:lvl9pPr marL="44450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26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ko-KR" smtClean="0">
                <a:sym typeface="Gill Sans" charset="0"/>
              </a:rPr>
              <a:t>Second level</a:t>
            </a:r>
          </a:p>
          <a:p>
            <a:pPr lvl="2"/>
            <a:r>
              <a:rPr lang="en-US" altLang="ko-KR" smtClean="0">
                <a:sym typeface="Gill Sans" charset="0"/>
              </a:rPr>
              <a:t>Third level</a:t>
            </a:r>
          </a:p>
          <a:p>
            <a:pPr lvl="3"/>
            <a:r>
              <a:rPr lang="en-US" altLang="ko-KR" smtClean="0">
                <a:sym typeface="Gill Sans" charset="0"/>
              </a:rPr>
              <a:t>Fourth level</a:t>
            </a:r>
          </a:p>
          <a:p>
            <a:pPr lvl="4"/>
            <a:r>
              <a:rPr lang="en-US" altLang="ko-KR" smtClean="0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838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2pPr>
      <a:lvl3pPr marL="1727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3pPr>
      <a:lvl4pPr marL="2171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4pPr>
      <a:lvl5pPr marL="2616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7366000"/>
            <a:ext cx="10464800" cy="168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7366000"/>
            <a:ext cx="10464800" cy="168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ko-KR" smtClean="0">
                <a:sym typeface="Gill Sans" charset="0"/>
              </a:rPr>
              <a:t>Second level</a:t>
            </a:r>
          </a:p>
          <a:p>
            <a:pPr lvl="2"/>
            <a:r>
              <a:rPr lang="en-US" altLang="ko-KR" smtClean="0">
                <a:sym typeface="Gill Sans" charset="0"/>
              </a:rPr>
              <a:t>Third level</a:t>
            </a:r>
          </a:p>
          <a:p>
            <a:pPr lvl="3"/>
            <a:r>
              <a:rPr lang="en-US" altLang="ko-KR" smtClean="0">
                <a:sym typeface="Gill Sans" charset="0"/>
              </a:rPr>
              <a:t>Fourth level</a:t>
            </a:r>
          </a:p>
          <a:p>
            <a:pPr lvl="4"/>
            <a:r>
              <a:rPr lang="en-US" altLang="ko-KR" smtClean="0">
                <a:sym typeface="Gill Sans" charset="0"/>
              </a:rPr>
              <a:t>Fifth level</a:t>
            </a:r>
          </a:p>
        </p:txBody>
      </p:sp>
      <p:sp>
        <p:nvSpPr>
          <p:cNvPr id="7170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635000" y="15367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ko-KR" smtClean="0">
                <a:sym typeface="Gill Sans" charset="0"/>
              </a:rPr>
              <a:t>Second level</a:t>
            </a:r>
          </a:p>
          <a:p>
            <a:pPr lvl="2"/>
            <a:r>
              <a:rPr lang="en-US" altLang="ko-KR" smtClean="0">
                <a:sym typeface="Gill Sans" charset="0"/>
              </a:rPr>
              <a:t>Third level</a:t>
            </a:r>
          </a:p>
          <a:p>
            <a:pPr lvl="3"/>
            <a:r>
              <a:rPr lang="en-US" altLang="ko-KR" smtClean="0">
                <a:sym typeface="Gill Sans" charset="0"/>
              </a:rPr>
              <a:t>Fourth level</a:t>
            </a:r>
          </a:p>
          <a:p>
            <a:pPr lvl="4"/>
            <a:r>
              <a:rPr lang="en-US" altLang="ko-KR" smtClean="0">
                <a:sym typeface="Gill Sans" charset="0"/>
              </a:rPr>
              <a:t>Fifth level</a:t>
            </a:r>
          </a:p>
        </p:txBody>
      </p:sp>
      <p:sp>
        <p:nvSpPr>
          <p:cNvPr id="8194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635000" y="15367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000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8890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2pPr>
      <a:lvl3pPr marL="17780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3pPr>
      <a:lvl4pPr marL="22225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4pPr>
      <a:lvl5pPr marL="26670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5pPr>
      <a:lvl6pPr marL="31242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6pPr>
      <a:lvl7pPr marL="35814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7pPr>
      <a:lvl8pPr marL="40386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8pPr>
      <a:lvl9pPr marL="4495800" indent="-571500" algn="l" rtl="0" fontAlgn="base">
        <a:spcBef>
          <a:spcPts val="2500"/>
        </a:spcBef>
        <a:spcAft>
          <a:spcPct val="0"/>
        </a:spcAft>
        <a:buSzPct val="171000"/>
        <a:buFont typeface="Gill Sans" charset="0"/>
        <a:buChar char="•"/>
        <a:defRPr sz="3800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1"/>
          <p:cNvGrpSpPr>
            <a:grpSpLocks/>
          </p:cNvGrpSpPr>
          <p:nvPr/>
        </p:nvGrpSpPr>
        <p:grpSpPr bwMode="auto">
          <a:xfrm>
            <a:off x="2406650" y="3822700"/>
            <a:ext cx="8167688" cy="2303463"/>
            <a:chOff x="0" y="0"/>
            <a:chExt cx="5144" cy="1451"/>
          </a:xfrm>
        </p:grpSpPr>
        <p:sp>
          <p:nvSpPr>
            <p:cNvPr id="16386" name="Rectangle 2"/>
            <p:cNvSpPr>
              <a:spLocks/>
            </p:cNvSpPr>
            <p:nvPr/>
          </p:nvSpPr>
          <p:spPr bwMode="auto">
            <a:xfrm>
              <a:off x="563" y="987"/>
              <a:ext cx="3728" cy="4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altLang="ko-KR" sz="42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TECHNOLOGY</a:t>
              </a:r>
            </a:p>
          </p:txBody>
        </p:sp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5144" cy="6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7787648" presetClass="entr" presetSubtype="19783026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1850" y="3308350"/>
            <a:ext cx="10795000" cy="3773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5313" y="1306513"/>
            <a:ext cx="6718300" cy="5648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5603" name="Group 3"/>
          <p:cNvGrpSpPr>
            <a:grpSpLocks/>
          </p:cNvGrpSpPr>
          <p:nvPr/>
        </p:nvGrpSpPr>
        <p:grpSpPr bwMode="auto">
          <a:xfrm>
            <a:off x="2103438" y="2057400"/>
            <a:ext cx="8343900" cy="6388100"/>
            <a:chOff x="0" y="0"/>
            <a:chExt cx="5255" cy="4024"/>
          </a:xfrm>
        </p:grpSpPr>
        <p:sp>
          <p:nvSpPr>
            <p:cNvPr id="25604" name="Line 4"/>
            <p:cNvSpPr>
              <a:spLocks noChangeShapeType="1"/>
            </p:cNvSpPr>
            <p:nvPr/>
          </p:nvSpPr>
          <p:spPr bwMode="auto">
            <a:xfrm flipH="1">
              <a:off x="1276" y="490"/>
              <a:ext cx="192" cy="102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5605" name="Line 5"/>
            <p:cNvSpPr>
              <a:spLocks noChangeShapeType="1"/>
            </p:cNvSpPr>
            <p:nvPr/>
          </p:nvSpPr>
          <p:spPr bwMode="auto">
            <a:xfrm>
              <a:off x="1479" y="480"/>
              <a:ext cx="123" cy="138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5606" name="Rectangle 6"/>
            <p:cNvSpPr>
              <a:spLocks/>
            </p:cNvSpPr>
            <p:nvPr/>
          </p:nvSpPr>
          <p:spPr bwMode="auto">
            <a:xfrm>
              <a:off x="0" y="0"/>
              <a:ext cx="2668" cy="4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Dual Chamber</a:t>
              </a:r>
            </a:p>
          </p:txBody>
        </p:sp>
        <p:sp>
          <p:nvSpPr>
            <p:cNvPr id="25607" name="Freeform 7"/>
            <p:cNvSpPr>
              <a:spLocks/>
            </p:cNvSpPr>
            <p:nvPr/>
          </p:nvSpPr>
          <p:spPr bwMode="auto">
            <a:xfrm>
              <a:off x="4583" y="1344"/>
              <a:ext cx="672" cy="650"/>
            </a:xfrm>
            <a:custGeom>
              <a:avLst/>
              <a:gdLst/>
              <a:ahLst/>
              <a:cxnLst>
                <a:cxn ang="0">
                  <a:pos x="21600" y="9207"/>
                </a:cxn>
                <a:cxn ang="0">
                  <a:pos x="19200" y="7790"/>
                </a:cxn>
                <a:cxn ang="0">
                  <a:pos x="17829" y="5666"/>
                </a:cxn>
                <a:cxn ang="0">
                  <a:pos x="16800" y="1062"/>
                </a:cxn>
                <a:cxn ang="0">
                  <a:pos x="15086" y="0"/>
                </a:cxn>
                <a:cxn ang="0">
                  <a:pos x="13371" y="1062"/>
                </a:cxn>
                <a:cxn ang="0">
                  <a:pos x="11657" y="3895"/>
                </a:cxn>
                <a:cxn ang="0">
                  <a:pos x="9943" y="6020"/>
                </a:cxn>
                <a:cxn ang="0">
                  <a:pos x="9257" y="8144"/>
                </a:cxn>
                <a:cxn ang="0">
                  <a:pos x="8229" y="10623"/>
                </a:cxn>
                <a:cxn ang="0">
                  <a:pos x="6857" y="13456"/>
                </a:cxn>
                <a:cxn ang="0">
                  <a:pos x="4457" y="16289"/>
                </a:cxn>
                <a:cxn ang="0">
                  <a:pos x="2057" y="19121"/>
                </a:cxn>
                <a:cxn ang="0">
                  <a:pos x="0" y="21600"/>
                </a:cxn>
              </a:cxnLst>
              <a:rect l="0" t="0" r="r" b="b"/>
              <a:pathLst>
                <a:path w="21600" h="21600">
                  <a:moveTo>
                    <a:pt x="21600" y="9207"/>
                  </a:moveTo>
                  <a:lnTo>
                    <a:pt x="19200" y="7790"/>
                  </a:lnTo>
                  <a:lnTo>
                    <a:pt x="17829" y="5666"/>
                  </a:lnTo>
                  <a:lnTo>
                    <a:pt x="16800" y="1062"/>
                  </a:lnTo>
                  <a:lnTo>
                    <a:pt x="15086" y="0"/>
                  </a:lnTo>
                  <a:lnTo>
                    <a:pt x="13371" y="1062"/>
                  </a:lnTo>
                  <a:lnTo>
                    <a:pt x="11657" y="3895"/>
                  </a:lnTo>
                  <a:lnTo>
                    <a:pt x="9943" y="6020"/>
                  </a:lnTo>
                  <a:lnTo>
                    <a:pt x="9257" y="8144"/>
                  </a:lnTo>
                  <a:lnTo>
                    <a:pt x="8229" y="10623"/>
                  </a:lnTo>
                  <a:lnTo>
                    <a:pt x="6857" y="13456"/>
                  </a:lnTo>
                  <a:lnTo>
                    <a:pt x="4457" y="16289"/>
                  </a:lnTo>
                  <a:lnTo>
                    <a:pt x="2057" y="19121"/>
                  </a:lnTo>
                  <a:lnTo>
                    <a:pt x="0" y="21600"/>
                  </a:lnTo>
                </a:path>
              </a:pathLst>
            </a:custGeom>
            <a:noFill/>
            <a:ln w="38100" cap="flat">
              <a:solidFill>
                <a:srgbClr val="FF0000"/>
              </a:solidFill>
              <a:prstDash val="sysDot"/>
              <a:miter lim="800000"/>
              <a:headEnd type="non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5608" name="Rectangle 8"/>
            <p:cNvSpPr>
              <a:spLocks/>
            </p:cNvSpPr>
            <p:nvPr/>
          </p:nvSpPr>
          <p:spPr bwMode="auto">
            <a:xfrm>
              <a:off x="513" y="3592"/>
              <a:ext cx="4515" cy="4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Air flow by Dual Chamber</a:t>
              </a:r>
            </a:p>
          </p:txBody>
        </p:sp>
      </p:grpSp>
      <p:sp>
        <p:nvSpPr>
          <p:cNvPr id="25609" name="Rectangle 9"/>
          <p:cNvSpPr>
            <a:spLocks noChangeArrowheads="1"/>
          </p:cNvSpPr>
          <p:nvPr>
            <p:ph type="title"/>
          </p:nvPr>
        </p:nvSpPr>
        <p:spPr>
          <a:xfrm>
            <a:off x="-2438400" y="50800"/>
            <a:ext cx="10464800" cy="2438400"/>
          </a:xfrm>
          <a:ln/>
        </p:spPr>
        <p:txBody>
          <a:bodyPr/>
          <a:lstStyle/>
          <a:p>
            <a:r>
              <a:rPr lang="en-US" altLang="ko-KR" sz="6800">
                <a:latin typeface="Eurostar Regular Extended" charset="0"/>
                <a:ea typeface="굴림" charset="-127"/>
                <a:sym typeface="Eurostar Regular Extended" charset="0"/>
              </a:rPr>
              <a:t>PS 210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96120" presetClass="entr" presetSubtype="20755798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20755786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entr" presetSubtype="2075581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-736600"/>
            <a:ext cx="15295563" cy="12712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626" name="Rectangle 2"/>
          <p:cNvSpPr>
            <a:spLocks noChangeArrowheads="1"/>
          </p:cNvSpPr>
          <p:nvPr>
            <p:ph type="title"/>
          </p:nvPr>
        </p:nvSpPr>
        <p:spPr>
          <a:xfrm>
            <a:off x="-2578100" y="50800"/>
            <a:ext cx="10464800" cy="2438400"/>
          </a:xfrm>
          <a:ln/>
        </p:spPr>
        <p:txBody>
          <a:bodyPr/>
          <a:lstStyle/>
          <a:p>
            <a:r>
              <a:rPr lang="en-US" altLang="ko-KR" sz="6800">
                <a:solidFill>
                  <a:srgbClr val="1A1A1A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PS 210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17000" y="6819900"/>
            <a:ext cx="3810000" cy="2451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2147888" y="2730500"/>
            <a:ext cx="8694737" cy="3117850"/>
            <a:chOff x="0" y="0"/>
            <a:chExt cx="5477" cy="1964"/>
          </a:xfrm>
        </p:grpSpPr>
        <p:pic>
          <p:nvPicPr>
            <p:cNvPr id="26629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50" y="0"/>
              <a:ext cx="1576" cy="5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6630" name="Rectangle 6"/>
            <p:cNvSpPr>
              <a:spLocks/>
            </p:cNvSpPr>
            <p:nvPr/>
          </p:nvSpPr>
          <p:spPr bwMode="auto">
            <a:xfrm>
              <a:off x="0" y="740"/>
              <a:ext cx="5477" cy="12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ko-KR" altLang="en-US" sz="24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“</a:t>
              </a:r>
              <a:r>
                <a:rPr lang="en-US" altLang="ko-KR" sz="24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THE PHIATON PS 210 EARPHONES HAVE</a:t>
              </a:r>
            </a:p>
            <a:p>
              <a:r>
                <a:rPr lang="en-US" altLang="ko-KR" sz="24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A UNIQUE AND STYLISH DESIGN, AND THEY </a:t>
              </a:r>
            </a:p>
            <a:p>
              <a:r>
                <a:rPr lang="en-US" altLang="ko-KR" sz="24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PROVIDE CLEAR, BALANCED AUDIO. THE</a:t>
              </a:r>
            </a:p>
            <a:p>
              <a:r>
                <a:rPr lang="en-US" altLang="ko-KR" sz="24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PACKAGE INCLUDES A NICE LEATHER CASE.”</a:t>
              </a:r>
            </a:p>
            <a:p>
              <a:r>
                <a:rPr lang="en-US" altLang="ko-KR" sz="24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- JASMINE FRANCE, CNET.COM (2010)</a:t>
              </a:r>
            </a:p>
          </p:txBody>
        </p:sp>
      </p:grp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96120" presetClass="entr" presetSubtype="20756636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/>
          </p:cNvSpPr>
          <p:nvPr/>
        </p:nvSpPr>
        <p:spPr bwMode="auto">
          <a:xfrm>
            <a:off x="792163" y="323850"/>
            <a:ext cx="3341687" cy="119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7200">
                <a:solidFill>
                  <a:schemeClr val="tx1"/>
                </a:solidFill>
                <a:latin typeface="Eurostar" charset="0"/>
                <a:ea typeface="굴림" charset="-127"/>
                <a:sym typeface="Eurostar" charset="0"/>
              </a:rPr>
              <a:t>Function</a:t>
            </a:r>
          </a:p>
        </p:txBody>
      </p:sp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693738" y="1727200"/>
            <a:ext cx="10812462" cy="7148513"/>
            <a:chOff x="0" y="0"/>
            <a:chExt cx="6810" cy="4503"/>
          </a:xfrm>
        </p:grpSpPr>
        <p:sp>
          <p:nvSpPr>
            <p:cNvPr id="27651" name="Rectangle 3"/>
            <p:cNvSpPr>
              <a:spLocks/>
            </p:cNvSpPr>
            <p:nvPr/>
          </p:nvSpPr>
          <p:spPr bwMode="auto">
            <a:xfrm>
              <a:off x="1543" y="3959"/>
              <a:ext cx="4696" cy="5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l"/>
              <a:r>
                <a:rPr lang="en-US" altLang="ko-KR" sz="45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Normal Dual Speaker Type</a:t>
              </a:r>
            </a:p>
          </p:txBody>
        </p:sp>
        <p:grpSp>
          <p:nvGrpSpPr>
            <p:cNvPr id="27652" name="Group 4"/>
            <p:cNvGrpSpPr>
              <a:grpSpLocks/>
            </p:cNvGrpSpPr>
            <p:nvPr/>
          </p:nvGrpSpPr>
          <p:grpSpPr bwMode="auto">
            <a:xfrm>
              <a:off x="0" y="0"/>
              <a:ext cx="6810" cy="3797"/>
              <a:chOff x="0" y="0"/>
              <a:chExt cx="6810" cy="3797"/>
            </a:xfrm>
          </p:grpSpPr>
          <p:pic>
            <p:nvPicPr>
              <p:cNvPr id="27653" name="Picture 5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519"/>
                <a:ext cx="1930" cy="309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27654" name="Rectangle 6"/>
              <p:cNvSpPr>
                <a:spLocks/>
              </p:cNvSpPr>
              <p:nvPr/>
            </p:nvSpPr>
            <p:spPr bwMode="auto">
              <a:xfrm>
                <a:off x="2138" y="1289"/>
                <a:ext cx="881" cy="3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l"/>
                <a:r>
                  <a:rPr lang="en-US" altLang="ko-KR" sz="1800">
                    <a:solidFill>
                      <a:schemeClr val="tx1"/>
                    </a:solidFill>
                    <a:latin typeface="Eurostar Regular Extended" charset="0"/>
                    <a:ea typeface="굴림" charset="-127"/>
                    <a:sym typeface="Eurostar Regular Extended" charset="0"/>
                  </a:rPr>
                  <a:t>Tweeter</a:t>
                </a:r>
              </a:p>
            </p:txBody>
          </p:sp>
          <p:sp>
            <p:nvSpPr>
              <p:cNvPr id="27655" name="Rectangle 7"/>
              <p:cNvSpPr>
                <a:spLocks/>
              </p:cNvSpPr>
              <p:nvPr/>
            </p:nvSpPr>
            <p:spPr bwMode="auto">
              <a:xfrm>
                <a:off x="1801" y="2530"/>
                <a:ext cx="1536" cy="36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l"/>
                <a:r>
                  <a:rPr lang="en-US" altLang="ko-KR" sz="1800">
                    <a:solidFill>
                      <a:schemeClr val="tx1"/>
                    </a:solidFill>
                    <a:latin typeface="Eurostar Regular Extended" charset="0"/>
                    <a:ea typeface="굴림" charset="-127"/>
                    <a:sym typeface="Eurostar Regular Extended" charset="0"/>
                  </a:rPr>
                  <a:t>Middle &amp; Woofer</a:t>
                </a:r>
              </a:p>
            </p:txBody>
          </p:sp>
          <p:sp>
            <p:nvSpPr>
              <p:cNvPr id="27656" name="Line 8"/>
              <p:cNvSpPr>
                <a:spLocks noChangeShapeType="1"/>
              </p:cNvSpPr>
              <p:nvPr/>
            </p:nvSpPr>
            <p:spPr bwMode="auto">
              <a:xfrm rot="10800000" flipH="1">
                <a:off x="1279" y="1301"/>
                <a:ext cx="2613" cy="1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 type="stealth" w="med" len="med"/>
                <a:tailEnd type="triangle" w="med" len="med"/>
              </a:ln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sp>
            <p:nvSpPr>
              <p:cNvPr id="27657" name="Line 9"/>
              <p:cNvSpPr>
                <a:spLocks noChangeShapeType="1"/>
              </p:cNvSpPr>
              <p:nvPr/>
            </p:nvSpPr>
            <p:spPr bwMode="auto">
              <a:xfrm>
                <a:off x="1290" y="2463"/>
                <a:ext cx="266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 type="stealth" w="med" len="med"/>
                <a:tailEnd type="triangle" w="med" len="med"/>
              </a:ln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pic>
            <p:nvPicPr>
              <p:cNvPr id="27658" name="Picture 10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342" y="648"/>
                <a:ext cx="1115" cy="26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27659" name="Picture 11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698" y="519"/>
                <a:ext cx="1112" cy="272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27660" name="Group 12"/>
          <p:cNvGrpSpPr>
            <a:grpSpLocks/>
          </p:cNvGrpSpPr>
          <p:nvPr/>
        </p:nvGrpSpPr>
        <p:grpSpPr bwMode="auto">
          <a:xfrm>
            <a:off x="7848600" y="3944938"/>
            <a:ext cx="1768475" cy="1697037"/>
            <a:chOff x="0" y="0"/>
            <a:chExt cx="1114" cy="1069"/>
          </a:xfrm>
        </p:grpSpPr>
        <p:sp>
          <p:nvSpPr>
            <p:cNvPr id="27661" name="Line 13"/>
            <p:cNvSpPr>
              <a:spLocks noChangeShapeType="1"/>
            </p:cNvSpPr>
            <p:nvPr/>
          </p:nvSpPr>
          <p:spPr bwMode="auto">
            <a:xfrm flipH="1">
              <a:off x="0" y="0"/>
              <a:ext cx="1114" cy="2"/>
            </a:xfrm>
            <a:prstGeom prst="line">
              <a:avLst/>
            </a:prstGeom>
            <a:noFill/>
            <a:ln w="139700">
              <a:solidFill>
                <a:srgbClr val="00FF00"/>
              </a:solidFill>
              <a:prstDash val="sysDot"/>
              <a:miter lim="800000"/>
              <a:headEnd type="stealth" w="med" len="med"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7662" name="Line 14"/>
            <p:cNvSpPr>
              <a:spLocks noChangeShapeType="1"/>
            </p:cNvSpPr>
            <p:nvPr/>
          </p:nvSpPr>
          <p:spPr bwMode="auto">
            <a:xfrm flipH="1">
              <a:off x="0" y="1066"/>
              <a:ext cx="1114" cy="3"/>
            </a:xfrm>
            <a:prstGeom prst="line">
              <a:avLst/>
            </a:prstGeom>
            <a:noFill/>
            <a:ln w="139700">
              <a:solidFill>
                <a:srgbClr val="FFFF00"/>
              </a:solidFill>
              <a:prstDash val="sysDot"/>
              <a:miter lim="800000"/>
              <a:headEnd type="stealth" w="med" len="med"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96120" presetClass="entr" presetSubtype="20757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oup 1"/>
          <p:cNvGrpSpPr>
            <a:grpSpLocks/>
          </p:cNvGrpSpPr>
          <p:nvPr/>
        </p:nvGrpSpPr>
        <p:grpSpPr bwMode="auto">
          <a:xfrm>
            <a:off x="7975600" y="5113338"/>
            <a:ext cx="1768475" cy="7937"/>
            <a:chOff x="0" y="0"/>
            <a:chExt cx="1114" cy="5"/>
          </a:xfrm>
        </p:grpSpPr>
        <p:sp>
          <p:nvSpPr>
            <p:cNvPr id="28674" name="Line 2"/>
            <p:cNvSpPr>
              <a:spLocks noChangeShapeType="1"/>
            </p:cNvSpPr>
            <p:nvPr/>
          </p:nvSpPr>
          <p:spPr bwMode="auto">
            <a:xfrm flipH="1">
              <a:off x="0" y="0"/>
              <a:ext cx="1114" cy="2"/>
            </a:xfrm>
            <a:prstGeom prst="line">
              <a:avLst/>
            </a:prstGeom>
            <a:noFill/>
            <a:ln w="215900">
              <a:solidFill>
                <a:srgbClr val="0000FF"/>
              </a:solidFill>
              <a:prstDash val="sysDot"/>
              <a:miter lim="800000"/>
              <a:headEnd type="stealth" w="med" len="med"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8675" name="Line 3"/>
            <p:cNvSpPr>
              <a:spLocks noChangeShapeType="1"/>
            </p:cNvSpPr>
            <p:nvPr/>
          </p:nvSpPr>
          <p:spPr bwMode="auto">
            <a:xfrm flipH="1">
              <a:off x="0" y="2"/>
              <a:ext cx="1114" cy="3"/>
            </a:xfrm>
            <a:prstGeom prst="line">
              <a:avLst/>
            </a:prstGeom>
            <a:noFill/>
            <a:ln w="139700">
              <a:solidFill>
                <a:srgbClr val="FFFF00"/>
              </a:solidFill>
              <a:prstDash val="sysDot"/>
              <a:miter lim="800000"/>
              <a:headEnd type="stealth" w="med" len="med"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431800" y="2552700"/>
            <a:ext cx="11074400" cy="6323013"/>
            <a:chOff x="0" y="0"/>
            <a:chExt cx="6975" cy="3983"/>
          </a:xfrm>
        </p:grpSpPr>
        <p:sp>
          <p:nvSpPr>
            <p:cNvPr id="28677" name="Rectangle 5"/>
            <p:cNvSpPr>
              <a:spLocks/>
            </p:cNvSpPr>
            <p:nvPr/>
          </p:nvSpPr>
          <p:spPr bwMode="auto">
            <a:xfrm>
              <a:off x="1708" y="3439"/>
              <a:ext cx="4696" cy="5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l"/>
              <a:r>
                <a:rPr lang="en-US" altLang="ko-KR" sz="45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Coaxial Dual Speaker Type</a:t>
              </a:r>
            </a:p>
          </p:txBody>
        </p:sp>
        <p:grpSp>
          <p:nvGrpSpPr>
            <p:cNvPr id="28678" name="Group 6"/>
            <p:cNvGrpSpPr>
              <a:grpSpLocks/>
            </p:cNvGrpSpPr>
            <p:nvPr/>
          </p:nvGrpSpPr>
          <p:grpSpPr bwMode="auto">
            <a:xfrm>
              <a:off x="0" y="0"/>
              <a:ext cx="6975" cy="3309"/>
              <a:chOff x="0" y="0"/>
              <a:chExt cx="6975" cy="3309"/>
            </a:xfrm>
          </p:grpSpPr>
          <p:pic>
            <p:nvPicPr>
              <p:cNvPr id="28679" name="Picture 7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344"/>
                <a:ext cx="2232" cy="223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28680" name="Rectangle 8"/>
              <p:cNvSpPr>
                <a:spLocks/>
              </p:cNvSpPr>
              <p:nvPr/>
            </p:nvSpPr>
            <p:spPr bwMode="auto">
              <a:xfrm>
                <a:off x="2223" y="1433"/>
                <a:ext cx="881" cy="3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l"/>
                <a:r>
                  <a:rPr lang="en-US" altLang="ko-KR" sz="1800">
                    <a:solidFill>
                      <a:schemeClr val="tx1"/>
                    </a:solidFill>
                    <a:latin typeface="Eurostar Regular Extended" charset="0"/>
                    <a:ea typeface="굴림" charset="-127"/>
                    <a:sym typeface="Eurostar Regular Extended" charset="0"/>
                  </a:rPr>
                  <a:t>Tweeter</a:t>
                </a:r>
              </a:p>
            </p:txBody>
          </p:sp>
          <p:sp>
            <p:nvSpPr>
              <p:cNvPr id="28681" name="Rectangle 9"/>
              <p:cNvSpPr>
                <a:spLocks/>
              </p:cNvSpPr>
              <p:nvPr/>
            </p:nvSpPr>
            <p:spPr bwMode="auto">
              <a:xfrm>
                <a:off x="1949" y="2092"/>
                <a:ext cx="1771" cy="35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l"/>
                <a:r>
                  <a:rPr lang="en-US" altLang="ko-KR" sz="1800">
                    <a:solidFill>
                      <a:schemeClr val="tx1"/>
                    </a:solidFill>
                    <a:latin typeface="Eurostar Regular Extended" charset="0"/>
                    <a:ea typeface="굴림" charset="-127"/>
                    <a:sym typeface="Eurostar Regular Extended" charset="0"/>
                  </a:rPr>
                  <a:t>Middle &amp; Woofer</a:t>
                </a:r>
              </a:p>
            </p:txBody>
          </p:sp>
          <p:sp>
            <p:nvSpPr>
              <p:cNvPr id="28682" name="Line 10"/>
              <p:cNvSpPr>
                <a:spLocks noChangeShapeType="1"/>
              </p:cNvSpPr>
              <p:nvPr/>
            </p:nvSpPr>
            <p:spPr bwMode="auto">
              <a:xfrm rot="10800000" flipH="1">
                <a:off x="1356" y="1463"/>
                <a:ext cx="2680" cy="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 type="stealth" w="med" len="med"/>
                <a:tailEnd type="triangle" w="med" len="med"/>
              </a:ln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sp>
            <p:nvSpPr>
              <p:cNvPr id="28683" name="Line 11"/>
              <p:cNvSpPr>
                <a:spLocks noChangeShapeType="1"/>
              </p:cNvSpPr>
              <p:nvPr/>
            </p:nvSpPr>
            <p:spPr bwMode="auto">
              <a:xfrm rot="10800000" flipH="1">
                <a:off x="1327" y="2082"/>
                <a:ext cx="2432" cy="2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 type="stealth" w="med" len="med"/>
                <a:tailEnd type="triangle" w="med" len="med"/>
              </a:ln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pic>
            <p:nvPicPr>
              <p:cNvPr id="28684" name="Picture 12"/>
              <p:cNvPicPr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863" y="0"/>
                <a:ext cx="1112" cy="272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grpSp>
            <p:nvGrpSpPr>
              <p:cNvPr id="28685" name="Group 13"/>
              <p:cNvGrpSpPr>
                <a:grpSpLocks/>
              </p:cNvGrpSpPr>
              <p:nvPr/>
            </p:nvGrpSpPr>
            <p:grpSpPr bwMode="auto">
              <a:xfrm>
                <a:off x="3463" y="194"/>
                <a:ext cx="1133" cy="2654"/>
                <a:chOff x="0" y="0"/>
                <a:chExt cx="1133" cy="2653"/>
              </a:xfrm>
            </p:grpSpPr>
            <p:sp>
              <p:nvSpPr>
                <p:cNvPr id="28686" name="Line 14"/>
                <p:cNvSpPr>
                  <a:spLocks noChangeShapeType="1"/>
                </p:cNvSpPr>
                <p:nvPr/>
              </p:nvSpPr>
              <p:spPr bwMode="auto">
                <a:xfrm>
                  <a:off x="1120" y="0"/>
                  <a:ext cx="2" cy="2645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ko-KR" altLang="en-US"/>
                </a:p>
              </p:txBody>
            </p:sp>
            <p:sp>
              <p:nvSpPr>
                <p:cNvPr id="28687" name="Line 15"/>
                <p:cNvSpPr>
                  <a:spLocks noChangeShapeType="1"/>
                </p:cNvSpPr>
                <p:nvPr/>
              </p:nvSpPr>
              <p:spPr bwMode="auto">
                <a:xfrm>
                  <a:off x="333" y="970"/>
                  <a:ext cx="3" cy="891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ko-KR" altLang="en-US"/>
                </a:p>
              </p:txBody>
            </p:sp>
            <p:sp>
              <p:nvSpPr>
                <p:cNvPr id="28688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714" y="1160"/>
                  <a:ext cx="0" cy="430"/>
                </a:xfrm>
                <a:prstGeom prst="line">
                  <a:avLst/>
                </a:prstGeom>
                <a:noFill/>
                <a:ln w="508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ko-KR" altLang="en-US"/>
                </a:p>
              </p:txBody>
            </p:sp>
            <p:grpSp>
              <p:nvGrpSpPr>
                <p:cNvPr id="28689" name="Group 17"/>
                <p:cNvGrpSpPr>
                  <a:grpSpLocks/>
                </p:cNvGrpSpPr>
                <p:nvPr/>
              </p:nvGrpSpPr>
              <p:grpSpPr bwMode="auto">
                <a:xfrm>
                  <a:off x="0" y="2"/>
                  <a:ext cx="1133" cy="2651"/>
                  <a:chOff x="0" y="0"/>
                  <a:chExt cx="1133" cy="2650"/>
                </a:xfrm>
              </p:grpSpPr>
              <p:sp>
                <p:nvSpPr>
                  <p:cNvPr id="28690" name="Line 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" y="0"/>
                    <a:ext cx="0" cy="2650"/>
                  </a:xfrm>
                  <a:prstGeom prst="line">
                    <a:avLst/>
                  </a:prstGeom>
                  <a:noFill/>
                  <a:ln w="508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8691" name="Line 19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5" y="10"/>
                    <a:ext cx="1112" cy="0"/>
                  </a:xfrm>
                  <a:prstGeom prst="line">
                    <a:avLst/>
                  </a:prstGeom>
                  <a:noFill/>
                  <a:ln w="508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8692" name="Line 20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0" y="2632"/>
                    <a:ext cx="1133" cy="2"/>
                  </a:xfrm>
                  <a:prstGeom prst="line">
                    <a:avLst/>
                  </a:prstGeom>
                  <a:noFill/>
                  <a:ln w="508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8693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344" y="1853"/>
                    <a:ext cx="776" cy="325"/>
                  </a:xfrm>
                  <a:prstGeom prst="line">
                    <a:avLst/>
                  </a:prstGeom>
                  <a:noFill/>
                  <a:ln w="508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8694" name="Line 22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333" y="597"/>
                    <a:ext cx="781" cy="392"/>
                  </a:xfrm>
                  <a:prstGeom prst="line">
                    <a:avLst/>
                  </a:prstGeom>
                  <a:noFill/>
                  <a:ln w="508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8695" name="Line 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06" y="1080"/>
                    <a:ext cx="416" cy="96"/>
                  </a:xfrm>
                  <a:prstGeom prst="line">
                    <a:avLst/>
                  </a:prstGeom>
                  <a:noFill/>
                  <a:ln w="508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8696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712" y="1570"/>
                    <a:ext cx="400" cy="102"/>
                  </a:xfrm>
                  <a:prstGeom prst="line">
                    <a:avLst/>
                  </a:prstGeom>
                  <a:noFill/>
                  <a:ln w="508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8697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424" y="946"/>
                    <a:ext cx="2" cy="939"/>
                  </a:xfrm>
                  <a:prstGeom prst="line">
                    <a:avLst/>
                  </a:prstGeom>
                  <a:noFill/>
                  <a:ln w="508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28698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808" y="1138"/>
                    <a:ext cx="0" cy="470"/>
                  </a:xfrm>
                  <a:prstGeom prst="line">
                    <a:avLst/>
                  </a:prstGeom>
                  <a:noFill/>
                  <a:ln w="50800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</p:grpSp>
          </p:grpSp>
        </p:grpSp>
      </p:grp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7552512" presetClass="entr" presetSubtype="2075850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1688" y="3849688"/>
            <a:ext cx="5029200" cy="424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2462213" y="2806700"/>
            <a:ext cx="9621837" cy="2670175"/>
            <a:chOff x="0" y="0"/>
            <a:chExt cx="6061" cy="1682"/>
          </a:xfrm>
        </p:grpSpPr>
        <p:grpSp>
          <p:nvGrpSpPr>
            <p:cNvPr id="29699" name="Group 3"/>
            <p:cNvGrpSpPr>
              <a:grpSpLocks/>
            </p:cNvGrpSpPr>
            <p:nvPr/>
          </p:nvGrpSpPr>
          <p:grpSpPr bwMode="auto">
            <a:xfrm>
              <a:off x="0" y="0"/>
              <a:ext cx="2504" cy="1093"/>
              <a:chOff x="0" y="0"/>
              <a:chExt cx="2504" cy="1093"/>
            </a:xfrm>
          </p:grpSpPr>
          <p:sp>
            <p:nvSpPr>
              <p:cNvPr id="29700" name="Rectangle 4"/>
              <p:cNvSpPr>
                <a:spLocks/>
              </p:cNvSpPr>
              <p:nvPr/>
            </p:nvSpPr>
            <p:spPr bwMode="auto">
              <a:xfrm>
                <a:off x="0" y="0"/>
                <a:ext cx="2504" cy="3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altLang="ko-KR" sz="3000">
                    <a:solidFill>
                      <a:schemeClr val="tx1"/>
                    </a:solidFill>
                    <a:latin typeface="Eurostar Regular Extended" charset="0"/>
                    <a:ea typeface="굴림" charset="-127"/>
                    <a:sym typeface="Eurostar Regular Extended" charset="0"/>
                  </a:rPr>
                  <a:t>Tweeter speaker</a:t>
                </a:r>
              </a:p>
            </p:txBody>
          </p:sp>
          <p:sp>
            <p:nvSpPr>
              <p:cNvPr id="29701" name="Line 5"/>
              <p:cNvSpPr>
                <a:spLocks noChangeShapeType="1"/>
              </p:cNvSpPr>
              <p:nvPr/>
            </p:nvSpPr>
            <p:spPr bwMode="auto">
              <a:xfrm flipH="1">
                <a:off x="603" y="378"/>
                <a:ext cx="490" cy="715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</p:grpSp>
        <p:grpSp>
          <p:nvGrpSpPr>
            <p:cNvPr id="29702" name="Group 6"/>
            <p:cNvGrpSpPr>
              <a:grpSpLocks/>
            </p:cNvGrpSpPr>
            <p:nvPr/>
          </p:nvGrpSpPr>
          <p:grpSpPr bwMode="auto">
            <a:xfrm>
              <a:off x="2351" y="808"/>
              <a:ext cx="3710" cy="874"/>
              <a:chOff x="0" y="0"/>
              <a:chExt cx="3709" cy="874"/>
            </a:xfrm>
          </p:grpSpPr>
          <p:sp>
            <p:nvSpPr>
              <p:cNvPr id="29703" name="Rectangle 7"/>
              <p:cNvSpPr>
                <a:spLocks/>
              </p:cNvSpPr>
              <p:nvPr/>
            </p:nvSpPr>
            <p:spPr bwMode="auto">
              <a:xfrm>
                <a:off x="0" y="0"/>
                <a:ext cx="3709" cy="3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altLang="ko-KR" sz="3000">
                    <a:solidFill>
                      <a:schemeClr val="tx1"/>
                    </a:solidFill>
                    <a:latin typeface="Eurostar Regular Extended" charset="0"/>
                    <a:ea typeface="굴림" charset="-127"/>
                    <a:sym typeface="Eurostar Regular Extended" charset="0"/>
                  </a:rPr>
                  <a:t>Middle &amp; Woofer speaker</a:t>
                </a:r>
              </a:p>
            </p:txBody>
          </p:sp>
          <p:sp>
            <p:nvSpPr>
              <p:cNvPr id="29704" name="Line 8"/>
              <p:cNvSpPr>
                <a:spLocks noChangeShapeType="1"/>
              </p:cNvSpPr>
              <p:nvPr/>
            </p:nvSpPr>
            <p:spPr bwMode="auto">
              <a:xfrm flipH="1">
                <a:off x="257" y="402"/>
                <a:ext cx="533" cy="47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</p:grpSp>
      </p:grpSp>
      <p:sp>
        <p:nvSpPr>
          <p:cNvPr id="29705" name="Rectangle 9"/>
          <p:cNvSpPr>
            <a:spLocks/>
          </p:cNvSpPr>
          <p:nvPr/>
        </p:nvSpPr>
        <p:spPr bwMode="auto">
          <a:xfrm>
            <a:off x="546100" y="374650"/>
            <a:ext cx="9271000" cy="195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altLang="ko-KR" sz="72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PS 320</a:t>
            </a:r>
          </a:p>
          <a:p>
            <a:pPr algn="l"/>
            <a:r>
              <a:rPr lang="en-US" altLang="ko-KR" sz="50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Coaxial Dual Speaker</a:t>
            </a:r>
          </a:p>
        </p:txBody>
      </p:sp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9375" y="3238500"/>
            <a:ext cx="10296525" cy="6438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9707" name="Group 11"/>
          <p:cNvGrpSpPr>
            <a:grpSpLocks/>
          </p:cNvGrpSpPr>
          <p:nvPr/>
        </p:nvGrpSpPr>
        <p:grpSpPr bwMode="auto">
          <a:xfrm>
            <a:off x="687388" y="4216400"/>
            <a:ext cx="6991350" cy="2755900"/>
            <a:chOff x="0" y="0"/>
            <a:chExt cx="4403" cy="1735"/>
          </a:xfrm>
        </p:grpSpPr>
        <p:grpSp>
          <p:nvGrpSpPr>
            <p:cNvPr id="29708" name="Group 12"/>
            <p:cNvGrpSpPr>
              <a:grpSpLocks/>
            </p:cNvGrpSpPr>
            <p:nvPr/>
          </p:nvGrpSpPr>
          <p:grpSpPr bwMode="auto">
            <a:xfrm>
              <a:off x="964" y="0"/>
              <a:ext cx="3439" cy="1615"/>
              <a:chOff x="0" y="0"/>
              <a:chExt cx="3439" cy="1615"/>
            </a:xfrm>
          </p:grpSpPr>
          <p:sp>
            <p:nvSpPr>
              <p:cNvPr id="29709" name="Line 13"/>
              <p:cNvSpPr>
                <a:spLocks noChangeShapeType="1"/>
              </p:cNvSpPr>
              <p:nvPr/>
            </p:nvSpPr>
            <p:spPr bwMode="auto">
              <a:xfrm rot="10800000">
                <a:off x="0" y="134"/>
                <a:ext cx="458" cy="185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sp>
            <p:nvSpPr>
              <p:cNvPr id="29710" name="Line 14"/>
              <p:cNvSpPr>
                <a:spLocks noChangeShapeType="1"/>
              </p:cNvSpPr>
              <p:nvPr/>
            </p:nvSpPr>
            <p:spPr bwMode="auto">
              <a:xfrm rot="10800000">
                <a:off x="711" y="422"/>
                <a:ext cx="280" cy="11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sp>
            <p:nvSpPr>
              <p:cNvPr id="29711" name="Line 15"/>
              <p:cNvSpPr>
                <a:spLocks noChangeShapeType="1"/>
              </p:cNvSpPr>
              <p:nvPr/>
            </p:nvSpPr>
            <p:spPr bwMode="auto">
              <a:xfrm rot="10800000">
                <a:off x="1567" y="790"/>
                <a:ext cx="280" cy="11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sp>
            <p:nvSpPr>
              <p:cNvPr id="29712" name="Line 16"/>
              <p:cNvSpPr>
                <a:spLocks noChangeShapeType="1"/>
              </p:cNvSpPr>
              <p:nvPr/>
            </p:nvSpPr>
            <p:spPr bwMode="auto">
              <a:xfrm rot="10800000">
                <a:off x="2416" y="1110"/>
                <a:ext cx="279" cy="11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sp>
            <p:nvSpPr>
              <p:cNvPr id="29713" name="Line 17"/>
              <p:cNvSpPr>
                <a:spLocks noChangeShapeType="1"/>
              </p:cNvSpPr>
              <p:nvPr/>
            </p:nvSpPr>
            <p:spPr bwMode="auto">
              <a:xfrm rot="10800000">
                <a:off x="3159" y="1422"/>
                <a:ext cx="280" cy="111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prstDash val="sysDot"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</p:grpSp>
        <p:sp>
          <p:nvSpPr>
            <p:cNvPr id="29714" name="Rectangle 18"/>
            <p:cNvSpPr>
              <a:spLocks/>
            </p:cNvSpPr>
            <p:nvPr/>
          </p:nvSpPr>
          <p:spPr bwMode="auto">
            <a:xfrm>
              <a:off x="0" y="1303"/>
              <a:ext cx="1349" cy="4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>
                  <a:solidFill>
                    <a:srgbClr val="FF0000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Coaxial</a:t>
              </a:r>
            </a:p>
          </p:txBody>
        </p:sp>
        <p:sp>
          <p:nvSpPr>
            <p:cNvPr id="29715" name="Line 19"/>
            <p:cNvSpPr>
              <a:spLocks noChangeShapeType="1"/>
            </p:cNvSpPr>
            <p:nvPr/>
          </p:nvSpPr>
          <p:spPr bwMode="auto">
            <a:xfrm flipH="1">
              <a:off x="707" y="351"/>
              <a:ext cx="459" cy="10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800000"/>
              <a:headEnd type="stealth" w="med" len="med"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96120" presetClass="entr" presetSubtype="20758872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0" presetClass="entr" presetSubtype="20758847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1"/>
          <p:cNvGrpSpPr>
            <a:grpSpLocks/>
          </p:cNvGrpSpPr>
          <p:nvPr/>
        </p:nvGrpSpPr>
        <p:grpSpPr bwMode="auto">
          <a:xfrm>
            <a:off x="336550" y="850900"/>
            <a:ext cx="12306300" cy="7802563"/>
            <a:chOff x="0" y="0"/>
            <a:chExt cx="7752" cy="4915"/>
          </a:xfrm>
        </p:grpSpPr>
        <p:sp>
          <p:nvSpPr>
            <p:cNvPr id="30722" name="Rectangle 2"/>
            <p:cNvSpPr>
              <a:spLocks/>
            </p:cNvSpPr>
            <p:nvPr/>
          </p:nvSpPr>
          <p:spPr bwMode="auto">
            <a:xfrm>
              <a:off x="1029" y="4304"/>
              <a:ext cx="3413" cy="3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25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Single Speaker Headphones</a:t>
              </a:r>
            </a:p>
          </p:txBody>
        </p:sp>
        <p:sp>
          <p:nvSpPr>
            <p:cNvPr id="30723" name="Line 3"/>
            <p:cNvSpPr>
              <a:spLocks noChangeShapeType="1"/>
            </p:cNvSpPr>
            <p:nvPr/>
          </p:nvSpPr>
          <p:spPr bwMode="auto">
            <a:xfrm>
              <a:off x="566" y="4463"/>
              <a:ext cx="35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pic>
          <p:nvPicPr>
            <p:cNvPr id="30724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607"/>
              <a:ext cx="7752" cy="43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30725" name="Rectangle 5"/>
            <p:cNvSpPr>
              <a:spLocks/>
            </p:cNvSpPr>
            <p:nvPr/>
          </p:nvSpPr>
          <p:spPr bwMode="auto">
            <a:xfrm>
              <a:off x="1472" y="0"/>
              <a:ext cx="4863" cy="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35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Sound Pressure Level Graph</a:t>
              </a:r>
            </a:p>
          </p:txBody>
        </p:sp>
      </p:grpSp>
      <p:grpSp>
        <p:nvGrpSpPr>
          <p:cNvPr id="30726" name="Group 6"/>
          <p:cNvGrpSpPr>
            <a:grpSpLocks/>
          </p:cNvGrpSpPr>
          <p:nvPr/>
        </p:nvGrpSpPr>
        <p:grpSpPr bwMode="auto">
          <a:xfrm>
            <a:off x="1082675" y="3565525"/>
            <a:ext cx="11176000" cy="5045075"/>
            <a:chOff x="0" y="0"/>
            <a:chExt cx="7040" cy="3177"/>
          </a:xfrm>
        </p:grpSpPr>
        <p:sp>
          <p:nvSpPr>
            <p:cNvPr id="30727" name="Rectangle 7"/>
            <p:cNvSpPr>
              <a:spLocks/>
            </p:cNvSpPr>
            <p:nvPr/>
          </p:nvSpPr>
          <p:spPr bwMode="auto">
            <a:xfrm>
              <a:off x="515" y="2873"/>
              <a:ext cx="4172" cy="3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25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Coaxial Dual Speaker Headphones </a:t>
              </a:r>
            </a:p>
          </p:txBody>
        </p:sp>
        <p:sp>
          <p:nvSpPr>
            <p:cNvPr id="30728" name="Line 8"/>
            <p:cNvSpPr>
              <a:spLocks noChangeShapeType="1"/>
            </p:cNvSpPr>
            <p:nvPr/>
          </p:nvSpPr>
          <p:spPr bwMode="auto">
            <a:xfrm>
              <a:off x="88" y="3017"/>
              <a:ext cx="35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grpSp>
          <p:nvGrpSpPr>
            <p:cNvPr id="30729" name="Group 9"/>
            <p:cNvGrpSpPr>
              <a:grpSpLocks/>
            </p:cNvGrpSpPr>
            <p:nvPr/>
          </p:nvGrpSpPr>
          <p:grpSpPr bwMode="auto">
            <a:xfrm>
              <a:off x="0" y="0"/>
              <a:ext cx="7040" cy="512"/>
              <a:chOff x="0" y="0"/>
              <a:chExt cx="7040" cy="512"/>
            </a:xfrm>
          </p:grpSpPr>
          <p:sp>
            <p:nvSpPr>
              <p:cNvPr id="30730" name="Freeform 10"/>
              <p:cNvSpPr>
                <a:spLocks/>
              </p:cNvSpPr>
              <p:nvPr/>
            </p:nvSpPr>
            <p:spPr bwMode="auto">
              <a:xfrm>
                <a:off x="5576" y="0"/>
                <a:ext cx="1464" cy="512"/>
              </a:xfrm>
              <a:custGeom>
                <a:avLst/>
                <a:gdLst/>
                <a:ahLst/>
                <a:cxnLst>
                  <a:cxn ang="0">
                    <a:pos x="0" y="21600"/>
                  </a:cxn>
                  <a:cxn ang="0">
                    <a:pos x="1371" y="14547"/>
                  </a:cxn>
                  <a:cxn ang="0">
                    <a:pos x="2571" y="10139"/>
                  </a:cxn>
                  <a:cxn ang="0">
                    <a:pos x="3257" y="6171"/>
                  </a:cxn>
                  <a:cxn ang="0">
                    <a:pos x="4286" y="3967"/>
                  </a:cxn>
                  <a:cxn ang="0">
                    <a:pos x="5314" y="882"/>
                  </a:cxn>
                  <a:cxn ang="0">
                    <a:pos x="6514" y="0"/>
                  </a:cxn>
                  <a:cxn ang="0">
                    <a:pos x="7714" y="882"/>
                  </a:cxn>
                  <a:cxn ang="0">
                    <a:pos x="9086" y="4408"/>
                  </a:cxn>
                  <a:cxn ang="0">
                    <a:pos x="9600" y="6171"/>
                  </a:cxn>
                  <a:cxn ang="0">
                    <a:pos x="10457" y="6612"/>
                  </a:cxn>
                  <a:cxn ang="0">
                    <a:pos x="12171" y="5731"/>
                  </a:cxn>
                  <a:cxn ang="0">
                    <a:pos x="13200" y="5290"/>
                  </a:cxn>
                  <a:cxn ang="0">
                    <a:pos x="14229" y="3967"/>
                  </a:cxn>
                  <a:cxn ang="0">
                    <a:pos x="16114" y="3967"/>
                  </a:cxn>
                  <a:cxn ang="0">
                    <a:pos x="17314" y="5731"/>
                  </a:cxn>
                  <a:cxn ang="0">
                    <a:pos x="18514" y="7935"/>
                  </a:cxn>
                  <a:cxn ang="0">
                    <a:pos x="19714" y="9698"/>
                  </a:cxn>
                  <a:cxn ang="0">
                    <a:pos x="20743" y="11902"/>
                  </a:cxn>
                  <a:cxn ang="0">
                    <a:pos x="21600" y="14988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lnTo>
                      <a:pt x="1371" y="14547"/>
                    </a:lnTo>
                    <a:cubicBezTo>
                      <a:pt x="1371" y="14547"/>
                      <a:pt x="2346" y="11165"/>
                      <a:pt x="2571" y="10139"/>
                    </a:cubicBezTo>
                    <a:cubicBezTo>
                      <a:pt x="2753" y="9311"/>
                      <a:pt x="3257" y="6171"/>
                      <a:pt x="3257" y="6171"/>
                    </a:cubicBezTo>
                    <a:lnTo>
                      <a:pt x="4286" y="3967"/>
                    </a:lnTo>
                    <a:lnTo>
                      <a:pt x="5314" y="882"/>
                    </a:lnTo>
                    <a:lnTo>
                      <a:pt x="6514" y="0"/>
                    </a:lnTo>
                    <a:lnTo>
                      <a:pt x="7714" y="882"/>
                    </a:lnTo>
                    <a:lnTo>
                      <a:pt x="9086" y="4408"/>
                    </a:lnTo>
                    <a:lnTo>
                      <a:pt x="9600" y="6171"/>
                    </a:lnTo>
                    <a:lnTo>
                      <a:pt x="10457" y="6612"/>
                    </a:lnTo>
                    <a:lnTo>
                      <a:pt x="12171" y="5731"/>
                    </a:lnTo>
                    <a:lnTo>
                      <a:pt x="13200" y="5290"/>
                    </a:lnTo>
                    <a:lnTo>
                      <a:pt x="14229" y="3967"/>
                    </a:lnTo>
                    <a:lnTo>
                      <a:pt x="16114" y="3967"/>
                    </a:lnTo>
                    <a:lnTo>
                      <a:pt x="17314" y="5731"/>
                    </a:lnTo>
                    <a:lnTo>
                      <a:pt x="18514" y="7935"/>
                    </a:lnTo>
                    <a:lnTo>
                      <a:pt x="19714" y="9698"/>
                    </a:lnTo>
                    <a:lnTo>
                      <a:pt x="20743" y="11902"/>
                    </a:lnTo>
                    <a:lnTo>
                      <a:pt x="21600" y="14988"/>
                    </a:lnTo>
                  </a:path>
                </a:pathLst>
              </a:custGeom>
              <a:noFill/>
              <a:ln w="38100" cap="flat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sp>
            <p:nvSpPr>
              <p:cNvPr id="30731" name="Freeform 11"/>
              <p:cNvSpPr>
                <a:spLocks/>
              </p:cNvSpPr>
              <p:nvPr/>
            </p:nvSpPr>
            <p:spPr bwMode="auto">
              <a:xfrm>
                <a:off x="0" y="57"/>
                <a:ext cx="5592" cy="455"/>
              </a:xfrm>
              <a:custGeom>
                <a:avLst/>
                <a:gdLst/>
                <a:ahLst/>
                <a:cxnLst>
                  <a:cxn ang="0">
                    <a:pos x="332" y="12644"/>
                  </a:cxn>
                  <a:cxn ang="0">
                    <a:pos x="1078" y="12117"/>
                  </a:cxn>
                  <a:cxn ang="0">
                    <a:pos x="1658" y="12117"/>
                  </a:cxn>
                  <a:cxn ang="0">
                    <a:pos x="2280" y="12117"/>
                  </a:cxn>
                  <a:cxn ang="0">
                    <a:pos x="2985" y="11590"/>
                  </a:cxn>
                  <a:cxn ang="0">
                    <a:pos x="3524" y="11590"/>
                  </a:cxn>
                  <a:cxn ang="0">
                    <a:pos x="4063" y="12644"/>
                  </a:cxn>
                  <a:cxn ang="0">
                    <a:pos x="4643" y="12117"/>
                  </a:cxn>
                  <a:cxn ang="0">
                    <a:pos x="5182" y="10010"/>
                  </a:cxn>
                  <a:cxn ang="0">
                    <a:pos x="5804" y="9483"/>
                  </a:cxn>
                  <a:cxn ang="0">
                    <a:pos x="6219" y="8956"/>
                  </a:cxn>
                  <a:cxn ang="0">
                    <a:pos x="6965" y="7376"/>
                  </a:cxn>
                  <a:cxn ang="0">
                    <a:pos x="7545" y="5268"/>
                  </a:cxn>
                  <a:cxn ang="0">
                    <a:pos x="8167" y="3688"/>
                  </a:cxn>
                  <a:cxn ang="0">
                    <a:pos x="8831" y="1580"/>
                  </a:cxn>
                  <a:cxn ang="0">
                    <a:pos x="9328" y="1580"/>
                  </a:cxn>
                  <a:cxn ang="0">
                    <a:pos x="9992" y="1580"/>
                  </a:cxn>
                  <a:cxn ang="0">
                    <a:pos x="10613" y="3161"/>
                  </a:cxn>
                  <a:cxn ang="0">
                    <a:pos x="11111" y="5795"/>
                  </a:cxn>
                  <a:cxn ang="0">
                    <a:pos x="11608" y="8956"/>
                  </a:cxn>
                  <a:cxn ang="0">
                    <a:pos x="12147" y="13171"/>
                  </a:cxn>
                  <a:cxn ang="0">
                    <a:pos x="12562" y="16859"/>
                  </a:cxn>
                  <a:cxn ang="0">
                    <a:pos x="13059" y="20020"/>
                  </a:cxn>
                  <a:cxn ang="0">
                    <a:pos x="13723" y="20546"/>
                  </a:cxn>
                  <a:cxn ang="0">
                    <a:pos x="14220" y="16332"/>
                  </a:cxn>
                  <a:cxn ang="0">
                    <a:pos x="14759" y="13698"/>
                  </a:cxn>
                  <a:cxn ang="0">
                    <a:pos x="15215" y="9483"/>
                  </a:cxn>
                  <a:cxn ang="0">
                    <a:pos x="15671" y="5795"/>
                  </a:cxn>
                  <a:cxn ang="0">
                    <a:pos x="16293" y="2634"/>
                  </a:cxn>
                  <a:cxn ang="0">
                    <a:pos x="16915" y="0"/>
                  </a:cxn>
                  <a:cxn ang="0">
                    <a:pos x="17454" y="527"/>
                  </a:cxn>
                  <a:cxn ang="0">
                    <a:pos x="18076" y="2107"/>
                  </a:cxn>
                  <a:cxn ang="0">
                    <a:pos x="18656" y="1580"/>
                  </a:cxn>
                  <a:cxn ang="0">
                    <a:pos x="19154" y="3688"/>
                  </a:cxn>
                  <a:cxn ang="0">
                    <a:pos x="19569" y="10010"/>
                  </a:cxn>
                  <a:cxn ang="0">
                    <a:pos x="19983" y="14751"/>
                  </a:cxn>
                  <a:cxn ang="0">
                    <a:pos x="20522" y="18966"/>
                  </a:cxn>
                  <a:cxn ang="0">
                    <a:pos x="21102" y="21600"/>
                  </a:cxn>
                  <a:cxn ang="0">
                    <a:pos x="21600" y="20546"/>
                  </a:cxn>
                </a:cxnLst>
                <a:rect l="0" t="0" r="r" b="b"/>
                <a:pathLst>
                  <a:path w="21600" h="21600">
                    <a:moveTo>
                      <a:pt x="0" y="12644"/>
                    </a:moveTo>
                    <a:lnTo>
                      <a:pt x="332" y="12644"/>
                    </a:lnTo>
                    <a:lnTo>
                      <a:pt x="788" y="12117"/>
                    </a:lnTo>
                    <a:lnTo>
                      <a:pt x="1078" y="12117"/>
                    </a:lnTo>
                    <a:lnTo>
                      <a:pt x="1410" y="12117"/>
                    </a:lnTo>
                    <a:lnTo>
                      <a:pt x="1658" y="12117"/>
                    </a:lnTo>
                    <a:lnTo>
                      <a:pt x="1990" y="12117"/>
                    </a:lnTo>
                    <a:lnTo>
                      <a:pt x="2280" y="12117"/>
                    </a:lnTo>
                    <a:lnTo>
                      <a:pt x="2653" y="12117"/>
                    </a:lnTo>
                    <a:lnTo>
                      <a:pt x="2985" y="11590"/>
                    </a:lnTo>
                    <a:lnTo>
                      <a:pt x="3234" y="11063"/>
                    </a:lnTo>
                    <a:lnTo>
                      <a:pt x="3524" y="11590"/>
                    </a:lnTo>
                    <a:lnTo>
                      <a:pt x="3731" y="12644"/>
                    </a:lnTo>
                    <a:lnTo>
                      <a:pt x="4063" y="12644"/>
                    </a:lnTo>
                    <a:lnTo>
                      <a:pt x="4312" y="12644"/>
                    </a:lnTo>
                    <a:lnTo>
                      <a:pt x="4643" y="12117"/>
                    </a:lnTo>
                    <a:lnTo>
                      <a:pt x="4975" y="11063"/>
                    </a:lnTo>
                    <a:lnTo>
                      <a:pt x="5182" y="10010"/>
                    </a:lnTo>
                    <a:lnTo>
                      <a:pt x="5473" y="10010"/>
                    </a:lnTo>
                    <a:lnTo>
                      <a:pt x="5804" y="9483"/>
                    </a:lnTo>
                    <a:lnTo>
                      <a:pt x="6012" y="8956"/>
                    </a:lnTo>
                    <a:lnTo>
                      <a:pt x="6219" y="8956"/>
                    </a:lnTo>
                    <a:lnTo>
                      <a:pt x="6592" y="8429"/>
                    </a:lnTo>
                    <a:lnTo>
                      <a:pt x="6965" y="7376"/>
                    </a:lnTo>
                    <a:lnTo>
                      <a:pt x="7214" y="6849"/>
                    </a:lnTo>
                    <a:lnTo>
                      <a:pt x="7545" y="5268"/>
                    </a:lnTo>
                    <a:lnTo>
                      <a:pt x="7877" y="4215"/>
                    </a:lnTo>
                    <a:lnTo>
                      <a:pt x="8167" y="3688"/>
                    </a:lnTo>
                    <a:lnTo>
                      <a:pt x="8499" y="2634"/>
                    </a:lnTo>
                    <a:lnTo>
                      <a:pt x="8831" y="1580"/>
                    </a:lnTo>
                    <a:lnTo>
                      <a:pt x="9079" y="1580"/>
                    </a:lnTo>
                    <a:lnTo>
                      <a:pt x="9328" y="1580"/>
                    </a:lnTo>
                    <a:lnTo>
                      <a:pt x="9660" y="1580"/>
                    </a:lnTo>
                    <a:lnTo>
                      <a:pt x="9992" y="1580"/>
                    </a:lnTo>
                    <a:lnTo>
                      <a:pt x="10282" y="2634"/>
                    </a:lnTo>
                    <a:lnTo>
                      <a:pt x="10613" y="3161"/>
                    </a:lnTo>
                    <a:lnTo>
                      <a:pt x="10862" y="4215"/>
                    </a:lnTo>
                    <a:lnTo>
                      <a:pt x="11111" y="5795"/>
                    </a:lnTo>
                    <a:lnTo>
                      <a:pt x="11360" y="7376"/>
                    </a:lnTo>
                    <a:lnTo>
                      <a:pt x="11608" y="8956"/>
                    </a:lnTo>
                    <a:lnTo>
                      <a:pt x="11857" y="11063"/>
                    </a:lnTo>
                    <a:lnTo>
                      <a:pt x="12147" y="13171"/>
                    </a:lnTo>
                    <a:lnTo>
                      <a:pt x="12313" y="15278"/>
                    </a:lnTo>
                    <a:lnTo>
                      <a:pt x="12562" y="16859"/>
                    </a:lnTo>
                    <a:lnTo>
                      <a:pt x="12811" y="18966"/>
                    </a:lnTo>
                    <a:lnTo>
                      <a:pt x="13059" y="20020"/>
                    </a:lnTo>
                    <a:lnTo>
                      <a:pt x="13350" y="20546"/>
                    </a:lnTo>
                    <a:lnTo>
                      <a:pt x="13723" y="20546"/>
                    </a:lnTo>
                    <a:lnTo>
                      <a:pt x="13930" y="18966"/>
                    </a:lnTo>
                    <a:lnTo>
                      <a:pt x="14220" y="16332"/>
                    </a:lnTo>
                    <a:lnTo>
                      <a:pt x="14469" y="15278"/>
                    </a:lnTo>
                    <a:lnTo>
                      <a:pt x="14759" y="13698"/>
                    </a:lnTo>
                    <a:lnTo>
                      <a:pt x="15008" y="10537"/>
                    </a:lnTo>
                    <a:lnTo>
                      <a:pt x="15215" y="9483"/>
                    </a:lnTo>
                    <a:lnTo>
                      <a:pt x="15423" y="7376"/>
                    </a:lnTo>
                    <a:lnTo>
                      <a:pt x="15671" y="5795"/>
                    </a:lnTo>
                    <a:lnTo>
                      <a:pt x="15962" y="4215"/>
                    </a:lnTo>
                    <a:lnTo>
                      <a:pt x="16293" y="2634"/>
                    </a:lnTo>
                    <a:lnTo>
                      <a:pt x="16625" y="1580"/>
                    </a:lnTo>
                    <a:lnTo>
                      <a:pt x="16915" y="0"/>
                    </a:lnTo>
                    <a:lnTo>
                      <a:pt x="17122" y="0"/>
                    </a:lnTo>
                    <a:lnTo>
                      <a:pt x="17454" y="527"/>
                    </a:lnTo>
                    <a:lnTo>
                      <a:pt x="17744" y="2634"/>
                    </a:lnTo>
                    <a:lnTo>
                      <a:pt x="18076" y="2107"/>
                    </a:lnTo>
                    <a:lnTo>
                      <a:pt x="18325" y="1580"/>
                    </a:lnTo>
                    <a:lnTo>
                      <a:pt x="18656" y="1580"/>
                    </a:lnTo>
                    <a:lnTo>
                      <a:pt x="18864" y="2634"/>
                    </a:lnTo>
                    <a:lnTo>
                      <a:pt x="19154" y="3688"/>
                    </a:lnTo>
                    <a:lnTo>
                      <a:pt x="19403" y="6849"/>
                    </a:lnTo>
                    <a:lnTo>
                      <a:pt x="19569" y="10010"/>
                    </a:lnTo>
                    <a:lnTo>
                      <a:pt x="19776" y="13171"/>
                    </a:lnTo>
                    <a:lnTo>
                      <a:pt x="19983" y="14751"/>
                    </a:lnTo>
                    <a:lnTo>
                      <a:pt x="20273" y="16859"/>
                    </a:lnTo>
                    <a:lnTo>
                      <a:pt x="20522" y="18966"/>
                    </a:lnTo>
                    <a:lnTo>
                      <a:pt x="20812" y="20020"/>
                    </a:lnTo>
                    <a:lnTo>
                      <a:pt x="21102" y="21600"/>
                    </a:lnTo>
                    <a:lnTo>
                      <a:pt x="21351" y="21600"/>
                    </a:lnTo>
                    <a:lnTo>
                      <a:pt x="21600" y="20546"/>
                    </a:lnTo>
                  </a:path>
                </a:pathLst>
              </a:custGeom>
              <a:noFill/>
              <a:ln w="38100" cap="flat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</p:grp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06500" y="-4597400"/>
            <a:ext cx="17411700" cy="17411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1746" name="Rectangle 2"/>
          <p:cNvSpPr>
            <a:spLocks noChangeArrowheads="1"/>
          </p:cNvSpPr>
          <p:nvPr>
            <p:ph type="title"/>
          </p:nvPr>
        </p:nvSpPr>
        <p:spPr>
          <a:xfrm>
            <a:off x="-2590800" y="50800"/>
            <a:ext cx="10464800" cy="2438400"/>
          </a:xfrm>
          <a:ln/>
        </p:spPr>
        <p:txBody>
          <a:bodyPr/>
          <a:lstStyle/>
          <a:p>
            <a:r>
              <a:rPr lang="en-US" altLang="ko-KR" sz="6800">
                <a:latin typeface="Eurostar Regular Extended" charset="0"/>
                <a:ea typeface="굴림" charset="-127"/>
                <a:sym typeface="Eurostar Regular Extended" charset="0"/>
              </a:rPr>
              <a:t>PS 320</a:t>
            </a:r>
          </a:p>
        </p:txBody>
      </p:sp>
      <p:grpSp>
        <p:nvGrpSpPr>
          <p:cNvPr id="31747" name="Group 3"/>
          <p:cNvGrpSpPr>
            <a:grpSpLocks/>
          </p:cNvGrpSpPr>
          <p:nvPr/>
        </p:nvGrpSpPr>
        <p:grpSpPr bwMode="auto">
          <a:xfrm>
            <a:off x="395288" y="2587625"/>
            <a:ext cx="12199937" cy="4613275"/>
            <a:chOff x="0" y="0"/>
            <a:chExt cx="7685" cy="2905"/>
          </a:xfrm>
        </p:grpSpPr>
        <p:pic>
          <p:nvPicPr>
            <p:cNvPr id="3174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54" y="1641"/>
              <a:ext cx="1576" cy="5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31749" name="Rectangle 5"/>
            <p:cNvSpPr>
              <a:spLocks/>
            </p:cNvSpPr>
            <p:nvPr/>
          </p:nvSpPr>
          <p:spPr bwMode="auto">
            <a:xfrm>
              <a:off x="227" y="2377"/>
              <a:ext cx="7407" cy="5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ko-KR" altLang="en-US" sz="2400">
                  <a:solidFill>
                    <a:srgbClr val="1A1A1A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“</a:t>
              </a:r>
              <a:r>
                <a:rPr lang="en-US" altLang="ko-KR" sz="2400">
                  <a:solidFill>
                    <a:srgbClr val="1A1A1A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I FIND THIS PERSO</a:t>
              </a:r>
              <a:r>
                <a:rPr lang="en-US" altLang="ko-KR" sz="24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NAL</a:t>
              </a:r>
              <a:r>
                <a:rPr lang="en-US" altLang="ko-KR" sz="2400">
                  <a:solidFill>
                    <a:srgbClr val="1A1A1A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 </a:t>
              </a:r>
              <a:r>
                <a:rPr lang="en-US" altLang="ko-KR" sz="24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HEADPHONES TO BE SORT </a:t>
              </a:r>
            </a:p>
            <a:p>
              <a:r>
                <a:rPr lang="en-US" altLang="ko-KR" sz="2400">
                  <a:solidFill>
                    <a:srgbClr val="1A1A1A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OF A ‘GODSEND’.” - KEN</a:t>
              </a:r>
              <a:r>
                <a:rPr lang="en-US" altLang="ko-KR" sz="24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 UTTERBACK, EXAMINER.COM (2009)</a:t>
              </a:r>
            </a:p>
          </p:txBody>
        </p:sp>
        <p:pic>
          <p:nvPicPr>
            <p:cNvPr id="31750" name="Picture 6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09" y="0"/>
              <a:ext cx="2074" cy="48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1751" name="Rectangle 7"/>
            <p:cNvSpPr>
              <a:spLocks/>
            </p:cNvSpPr>
            <p:nvPr/>
          </p:nvSpPr>
          <p:spPr bwMode="auto">
            <a:xfrm>
              <a:off x="0" y="733"/>
              <a:ext cx="7685" cy="7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ko-KR" altLang="en-US" sz="24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“</a:t>
              </a:r>
              <a:r>
                <a:rPr lang="en-US" altLang="ko-KR" sz="24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PS 320 DELIVERED AMAZING CLARITY, EVEN WITH </a:t>
              </a:r>
            </a:p>
            <a:p>
              <a:r>
                <a:rPr lang="en-US" altLang="ko-KR" sz="24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EVER-SHUFFLING ARRAY OF DIFFERENT LISTENING MATERIAL.”</a:t>
              </a:r>
            </a:p>
            <a:p>
              <a:r>
                <a:rPr lang="en-US" altLang="ko-KR" sz="24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- AUDIOFILE, OFF LINE MAGAZINE FOR AUDIO BOOKS (2010)</a:t>
              </a:r>
            </a:p>
          </p:txBody>
        </p:sp>
      </p:grp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96120" presetClass="entr" presetSubtype="20761794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/>
          </p:cNvSpPr>
          <p:nvPr/>
        </p:nvSpPr>
        <p:spPr bwMode="auto">
          <a:xfrm>
            <a:off x="723900" y="412750"/>
            <a:ext cx="4851400" cy="119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ko-KR" sz="7200">
                <a:solidFill>
                  <a:schemeClr val="tx1"/>
                </a:solidFill>
                <a:latin typeface="Eurostar" charset="0"/>
                <a:ea typeface="굴림" charset="-127"/>
                <a:sym typeface="Eurostar" charset="0"/>
              </a:rPr>
              <a:t>Diaphragm</a:t>
            </a:r>
          </a:p>
        </p:txBody>
      </p:sp>
      <p:grpSp>
        <p:nvGrpSpPr>
          <p:cNvPr id="32770" name="Group 2"/>
          <p:cNvGrpSpPr>
            <a:grpSpLocks/>
          </p:cNvGrpSpPr>
          <p:nvPr/>
        </p:nvGrpSpPr>
        <p:grpSpPr bwMode="auto">
          <a:xfrm>
            <a:off x="8024813" y="927100"/>
            <a:ext cx="4076700" cy="4400550"/>
            <a:chOff x="0" y="0"/>
            <a:chExt cx="2568" cy="2772"/>
          </a:xfrm>
        </p:grpSpPr>
        <p:pic>
          <p:nvPicPr>
            <p:cNvPr id="32771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2568" cy="25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32772" name="Rectangle 4"/>
            <p:cNvSpPr>
              <a:spLocks/>
            </p:cNvSpPr>
            <p:nvPr/>
          </p:nvSpPr>
          <p:spPr bwMode="auto">
            <a:xfrm>
              <a:off x="344" y="2468"/>
              <a:ext cx="1880" cy="3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altLang="ko-KR" sz="25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CNC Machine</a:t>
              </a:r>
            </a:p>
          </p:txBody>
        </p:sp>
      </p:grpSp>
      <p:grpSp>
        <p:nvGrpSpPr>
          <p:cNvPr id="32773" name="Group 5"/>
          <p:cNvGrpSpPr>
            <a:grpSpLocks/>
          </p:cNvGrpSpPr>
          <p:nvPr/>
        </p:nvGrpSpPr>
        <p:grpSpPr bwMode="auto">
          <a:xfrm>
            <a:off x="8356600" y="5421313"/>
            <a:ext cx="3416300" cy="3475037"/>
            <a:chOff x="0" y="0"/>
            <a:chExt cx="2152" cy="2188"/>
          </a:xfrm>
        </p:grpSpPr>
        <p:pic>
          <p:nvPicPr>
            <p:cNvPr id="32774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6" y="408"/>
              <a:ext cx="1888" cy="16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32775" name="Rectangle 7"/>
            <p:cNvSpPr>
              <a:spLocks/>
            </p:cNvSpPr>
            <p:nvPr/>
          </p:nvSpPr>
          <p:spPr bwMode="auto">
            <a:xfrm>
              <a:off x="0" y="1884"/>
              <a:ext cx="2152" cy="3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altLang="ko-KR" sz="25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Diaphragm Mold</a:t>
              </a:r>
            </a:p>
          </p:txBody>
        </p:sp>
        <p:pic>
          <p:nvPicPr>
            <p:cNvPr id="32776" name="Picture 8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20" y="-32"/>
              <a:ext cx="304" cy="5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32777" name="Group 9"/>
          <p:cNvGrpSpPr>
            <a:grpSpLocks/>
          </p:cNvGrpSpPr>
          <p:nvPr/>
        </p:nvGrpSpPr>
        <p:grpSpPr bwMode="auto">
          <a:xfrm>
            <a:off x="1422400" y="5613400"/>
            <a:ext cx="6365875" cy="3765550"/>
            <a:chOff x="0" y="0"/>
            <a:chExt cx="4010" cy="2372"/>
          </a:xfrm>
        </p:grpSpPr>
        <p:pic>
          <p:nvPicPr>
            <p:cNvPr id="32778" name="Picture 1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6" y="0"/>
              <a:ext cx="2032" cy="18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32779" name="Rectangle 11"/>
            <p:cNvSpPr>
              <a:spLocks/>
            </p:cNvSpPr>
            <p:nvPr/>
          </p:nvSpPr>
          <p:spPr bwMode="auto">
            <a:xfrm>
              <a:off x="0" y="1828"/>
              <a:ext cx="2568" cy="5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altLang="ko-KR" sz="25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Titanium Vaporized Diaphragm Speaker</a:t>
              </a:r>
            </a:p>
          </p:txBody>
        </p:sp>
        <p:pic>
          <p:nvPicPr>
            <p:cNvPr id="32780" name="Picture 12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34" y="810"/>
              <a:ext cx="1416" cy="3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32781" name="Group 13"/>
          <p:cNvGrpSpPr>
            <a:grpSpLocks/>
          </p:cNvGrpSpPr>
          <p:nvPr/>
        </p:nvGrpSpPr>
        <p:grpSpPr bwMode="auto">
          <a:xfrm>
            <a:off x="1700213" y="1574800"/>
            <a:ext cx="5932487" cy="3886200"/>
            <a:chOff x="0" y="0"/>
            <a:chExt cx="3736" cy="2448"/>
          </a:xfrm>
        </p:grpSpPr>
        <p:pic>
          <p:nvPicPr>
            <p:cNvPr id="32782" name="Picture 14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360" y="1024"/>
              <a:ext cx="1416" cy="2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2783" name="Picture 15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6" y="0"/>
              <a:ext cx="2384" cy="22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32784" name="Rectangle 16"/>
            <p:cNvSpPr>
              <a:spLocks/>
            </p:cNvSpPr>
            <p:nvPr/>
          </p:nvSpPr>
          <p:spPr bwMode="auto">
            <a:xfrm>
              <a:off x="0" y="2144"/>
              <a:ext cx="2152" cy="3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altLang="ko-KR" sz="25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3D modeling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96120" presetClass="entr" presetSubtype="21150498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2114960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2114984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21150165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Group 1"/>
          <p:cNvGrpSpPr>
            <a:grpSpLocks/>
          </p:cNvGrpSpPr>
          <p:nvPr/>
        </p:nvGrpSpPr>
        <p:grpSpPr bwMode="auto">
          <a:xfrm>
            <a:off x="742950" y="749300"/>
            <a:ext cx="14001750" cy="10820400"/>
            <a:chOff x="0" y="0"/>
            <a:chExt cx="8819" cy="6816"/>
          </a:xfrm>
        </p:grpSpPr>
        <p:pic>
          <p:nvPicPr>
            <p:cNvPr id="33794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71" y="368"/>
              <a:ext cx="6448" cy="64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33795" name="Rectangle 3"/>
            <p:cNvSpPr>
              <a:spLocks/>
            </p:cNvSpPr>
            <p:nvPr/>
          </p:nvSpPr>
          <p:spPr bwMode="auto">
            <a:xfrm>
              <a:off x="27" y="0"/>
              <a:ext cx="1976" cy="5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50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PS 500</a:t>
              </a:r>
            </a:p>
          </p:txBody>
        </p:sp>
        <p:sp>
          <p:nvSpPr>
            <p:cNvPr id="33796" name="Rectangle 4"/>
            <p:cNvSpPr>
              <a:spLocks/>
            </p:cNvSpPr>
            <p:nvPr/>
          </p:nvSpPr>
          <p:spPr bwMode="auto">
            <a:xfrm>
              <a:off x="0" y="652"/>
              <a:ext cx="6905" cy="7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n-US" altLang="ko-KR" sz="24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• Clarity and dynamic range at the preferred listening volume• Optimized airflow delivers concert hall sound quality• Titanium Vaporized Diaphragm</a:t>
              </a:r>
            </a:p>
          </p:txBody>
        </p:sp>
      </p:grpSp>
      <p:grpSp>
        <p:nvGrpSpPr>
          <p:cNvPr id="33797" name="Group 5"/>
          <p:cNvGrpSpPr>
            <a:grpSpLocks/>
          </p:cNvGrpSpPr>
          <p:nvPr/>
        </p:nvGrpSpPr>
        <p:grpSpPr bwMode="auto">
          <a:xfrm>
            <a:off x="1841500" y="5803900"/>
            <a:ext cx="2667000" cy="127000"/>
            <a:chOff x="0" y="0"/>
            <a:chExt cx="1680" cy="80"/>
          </a:xfrm>
        </p:grpSpPr>
        <p:sp>
          <p:nvSpPr>
            <p:cNvPr id="33798" name="Oval 6"/>
            <p:cNvSpPr>
              <a:spLocks/>
            </p:cNvSpPr>
            <p:nvPr/>
          </p:nvSpPr>
          <p:spPr bwMode="auto">
            <a:xfrm>
              <a:off x="0" y="0"/>
              <a:ext cx="112" cy="80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33799" name="Oval 7"/>
            <p:cNvSpPr>
              <a:spLocks/>
            </p:cNvSpPr>
            <p:nvPr/>
          </p:nvSpPr>
          <p:spPr bwMode="auto">
            <a:xfrm>
              <a:off x="144" y="0"/>
              <a:ext cx="112" cy="80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33800" name="Oval 8"/>
            <p:cNvSpPr>
              <a:spLocks/>
            </p:cNvSpPr>
            <p:nvPr/>
          </p:nvSpPr>
          <p:spPr bwMode="auto">
            <a:xfrm>
              <a:off x="288" y="0"/>
              <a:ext cx="112" cy="80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33801" name="Oval 9"/>
            <p:cNvSpPr>
              <a:spLocks/>
            </p:cNvSpPr>
            <p:nvPr/>
          </p:nvSpPr>
          <p:spPr bwMode="auto">
            <a:xfrm>
              <a:off x="432" y="0"/>
              <a:ext cx="112" cy="80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33802" name="Oval 10"/>
            <p:cNvSpPr>
              <a:spLocks/>
            </p:cNvSpPr>
            <p:nvPr/>
          </p:nvSpPr>
          <p:spPr bwMode="auto">
            <a:xfrm>
              <a:off x="560" y="0"/>
              <a:ext cx="112" cy="80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33803" name="Oval 11"/>
            <p:cNvSpPr>
              <a:spLocks/>
            </p:cNvSpPr>
            <p:nvPr/>
          </p:nvSpPr>
          <p:spPr bwMode="auto">
            <a:xfrm>
              <a:off x="704" y="0"/>
              <a:ext cx="112" cy="80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33804" name="Oval 12"/>
            <p:cNvSpPr>
              <a:spLocks/>
            </p:cNvSpPr>
            <p:nvPr/>
          </p:nvSpPr>
          <p:spPr bwMode="auto">
            <a:xfrm>
              <a:off x="864" y="0"/>
              <a:ext cx="112" cy="80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33805" name="Oval 13"/>
            <p:cNvSpPr>
              <a:spLocks/>
            </p:cNvSpPr>
            <p:nvPr/>
          </p:nvSpPr>
          <p:spPr bwMode="auto">
            <a:xfrm>
              <a:off x="1008" y="0"/>
              <a:ext cx="112" cy="80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33806" name="Oval 14"/>
            <p:cNvSpPr>
              <a:spLocks/>
            </p:cNvSpPr>
            <p:nvPr/>
          </p:nvSpPr>
          <p:spPr bwMode="auto">
            <a:xfrm>
              <a:off x="1152" y="0"/>
              <a:ext cx="112" cy="80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33807" name="Oval 15"/>
            <p:cNvSpPr>
              <a:spLocks/>
            </p:cNvSpPr>
            <p:nvPr/>
          </p:nvSpPr>
          <p:spPr bwMode="auto">
            <a:xfrm>
              <a:off x="1296" y="0"/>
              <a:ext cx="112" cy="80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33808" name="Oval 16"/>
            <p:cNvSpPr>
              <a:spLocks/>
            </p:cNvSpPr>
            <p:nvPr/>
          </p:nvSpPr>
          <p:spPr bwMode="auto">
            <a:xfrm>
              <a:off x="1424" y="0"/>
              <a:ext cx="112" cy="80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33809" name="Oval 17"/>
            <p:cNvSpPr>
              <a:spLocks/>
            </p:cNvSpPr>
            <p:nvPr/>
          </p:nvSpPr>
          <p:spPr bwMode="auto">
            <a:xfrm>
              <a:off x="1568" y="0"/>
              <a:ext cx="112" cy="80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grpSp>
        <p:nvGrpSpPr>
          <p:cNvPr id="33810" name="Group 18"/>
          <p:cNvGrpSpPr>
            <a:grpSpLocks/>
          </p:cNvGrpSpPr>
          <p:nvPr/>
        </p:nvGrpSpPr>
        <p:grpSpPr bwMode="auto">
          <a:xfrm>
            <a:off x="1692275" y="5942013"/>
            <a:ext cx="2816225" cy="1335087"/>
            <a:chOff x="0" y="0"/>
            <a:chExt cx="1773" cy="840"/>
          </a:xfrm>
        </p:grpSpPr>
        <p:sp>
          <p:nvSpPr>
            <p:cNvPr id="33811" name="Line 19"/>
            <p:cNvSpPr>
              <a:spLocks noChangeShapeType="1"/>
            </p:cNvSpPr>
            <p:nvPr/>
          </p:nvSpPr>
          <p:spPr bwMode="auto">
            <a:xfrm rot="10800000" flipH="1">
              <a:off x="45" y="0"/>
              <a:ext cx="1728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grpSp>
          <p:nvGrpSpPr>
            <p:cNvPr id="33812" name="Group 20"/>
            <p:cNvGrpSpPr>
              <a:grpSpLocks/>
            </p:cNvGrpSpPr>
            <p:nvPr/>
          </p:nvGrpSpPr>
          <p:grpSpPr bwMode="auto">
            <a:xfrm>
              <a:off x="0" y="104"/>
              <a:ext cx="1411" cy="736"/>
              <a:chOff x="0" y="0"/>
              <a:chExt cx="1411" cy="736"/>
            </a:xfrm>
          </p:grpSpPr>
          <p:sp>
            <p:nvSpPr>
              <p:cNvPr id="33813" name="Line 21"/>
              <p:cNvSpPr>
                <a:spLocks noChangeShapeType="1"/>
              </p:cNvSpPr>
              <p:nvPr/>
            </p:nvSpPr>
            <p:spPr bwMode="auto">
              <a:xfrm flipH="1">
                <a:off x="979" y="0"/>
                <a:ext cx="366" cy="41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 type="stealth" w="med" len="med"/>
                <a:tailEnd/>
              </a:ln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sp>
            <p:nvSpPr>
              <p:cNvPr id="33814" name="Rectangle 22"/>
              <p:cNvSpPr>
                <a:spLocks/>
              </p:cNvSpPr>
              <p:nvPr/>
            </p:nvSpPr>
            <p:spPr bwMode="auto">
              <a:xfrm>
                <a:off x="0" y="320"/>
                <a:ext cx="1411" cy="4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altLang="ko-KR">
                    <a:solidFill>
                      <a:schemeClr val="tx1"/>
                    </a:solidFill>
                    <a:ea typeface="굴림" charset="-127"/>
                  </a:rPr>
                  <a:t>Diaphragm</a:t>
                </a:r>
              </a:p>
            </p:txBody>
          </p:sp>
        </p:grpSp>
      </p:grpSp>
      <p:grpSp>
        <p:nvGrpSpPr>
          <p:cNvPr id="33815" name="Group 23"/>
          <p:cNvGrpSpPr>
            <a:grpSpLocks/>
          </p:cNvGrpSpPr>
          <p:nvPr/>
        </p:nvGrpSpPr>
        <p:grpSpPr bwMode="auto">
          <a:xfrm>
            <a:off x="407988" y="4318000"/>
            <a:ext cx="5994400" cy="1425575"/>
            <a:chOff x="0" y="0"/>
            <a:chExt cx="3776" cy="898"/>
          </a:xfrm>
        </p:grpSpPr>
        <p:sp>
          <p:nvSpPr>
            <p:cNvPr id="33816" name="Rectangle 24"/>
            <p:cNvSpPr>
              <a:spLocks/>
            </p:cNvSpPr>
            <p:nvPr/>
          </p:nvSpPr>
          <p:spPr bwMode="auto">
            <a:xfrm>
              <a:off x="0" y="0"/>
              <a:ext cx="3776" cy="4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altLang="ko-KR">
                  <a:solidFill>
                    <a:schemeClr val="tx1"/>
                  </a:solidFill>
                  <a:ea typeface="굴림" charset="-127"/>
                </a:rPr>
                <a:t>Titanium Atomic Vaporized</a:t>
              </a:r>
            </a:p>
          </p:txBody>
        </p:sp>
        <p:sp>
          <p:nvSpPr>
            <p:cNvPr id="33817" name="Line 25"/>
            <p:cNvSpPr>
              <a:spLocks noChangeShapeType="1"/>
            </p:cNvSpPr>
            <p:nvPr/>
          </p:nvSpPr>
          <p:spPr bwMode="auto">
            <a:xfrm rot="10800000">
              <a:off x="1453" y="532"/>
              <a:ext cx="217" cy="36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 type="stealth" w="med" len="med"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1484672" presetClass="entr" presetSubtype="21151126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19782150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entr" presetSubtype="21151545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0" presetClass="entr" presetSubtype="21151785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2463800"/>
            <a:ext cx="6311900" cy="631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Rectangle 2"/>
          <p:cNvSpPr>
            <a:spLocks/>
          </p:cNvSpPr>
          <p:nvPr/>
        </p:nvSpPr>
        <p:spPr bwMode="auto">
          <a:xfrm>
            <a:off x="787400" y="717550"/>
            <a:ext cx="4851400" cy="119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altLang="ko-KR" sz="7200">
                <a:solidFill>
                  <a:schemeClr val="tx1"/>
                </a:solidFill>
                <a:latin typeface="Eurostar" charset="0"/>
                <a:ea typeface="굴림" charset="-127"/>
                <a:sym typeface="Eurostar" charset="0"/>
              </a:rPr>
              <a:t>Function</a:t>
            </a:r>
          </a:p>
        </p:txBody>
      </p:sp>
      <p:grpSp>
        <p:nvGrpSpPr>
          <p:cNvPr id="34819" name="Group 3"/>
          <p:cNvGrpSpPr>
            <a:grpSpLocks/>
          </p:cNvGrpSpPr>
          <p:nvPr/>
        </p:nvGrpSpPr>
        <p:grpSpPr bwMode="auto">
          <a:xfrm>
            <a:off x="825500" y="1727200"/>
            <a:ext cx="11823700" cy="1168400"/>
            <a:chOff x="0" y="0"/>
            <a:chExt cx="7448" cy="736"/>
          </a:xfrm>
        </p:grpSpPr>
        <p:sp>
          <p:nvSpPr>
            <p:cNvPr id="34820" name="Rectangle 4"/>
            <p:cNvSpPr>
              <a:spLocks/>
            </p:cNvSpPr>
            <p:nvPr/>
          </p:nvSpPr>
          <p:spPr bwMode="auto">
            <a:xfrm>
              <a:off x="0" y="116"/>
              <a:ext cx="1489" cy="4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l"/>
              <a:r>
                <a:rPr lang="en-US" altLang="ko-KR" sz="45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VHST </a:t>
              </a:r>
            </a:p>
          </p:txBody>
        </p:sp>
        <p:sp>
          <p:nvSpPr>
            <p:cNvPr id="34821" name="Rectangle 5"/>
            <p:cNvSpPr>
              <a:spLocks/>
            </p:cNvSpPr>
            <p:nvPr/>
          </p:nvSpPr>
          <p:spPr bwMode="auto">
            <a:xfrm>
              <a:off x="1383" y="0"/>
              <a:ext cx="6065" cy="7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l"/>
              <a:r>
                <a:rPr lang="en-US" altLang="ko-KR" sz="35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( Valve of Heart Sound Technology ) </a:t>
              </a:r>
            </a:p>
          </p:txBody>
        </p:sp>
      </p:grpSp>
      <p:grpSp>
        <p:nvGrpSpPr>
          <p:cNvPr id="34822" name="Group 6"/>
          <p:cNvGrpSpPr>
            <a:grpSpLocks/>
          </p:cNvGrpSpPr>
          <p:nvPr/>
        </p:nvGrpSpPr>
        <p:grpSpPr bwMode="auto">
          <a:xfrm>
            <a:off x="5702300" y="3733800"/>
            <a:ext cx="6743700" cy="4800600"/>
            <a:chOff x="0" y="0"/>
            <a:chExt cx="4248" cy="3024"/>
          </a:xfrm>
        </p:grpSpPr>
        <p:sp>
          <p:nvSpPr>
            <p:cNvPr id="34823" name="AutoShape 7"/>
            <p:cNvSpPr>
              <a:spLocks/>
            </p:cNvSpPr>
            <p:nvPr/>
          </p:nvSpPr>
          <p:spPr bwMode="auto">
            <a:xfrm>
              <a:off x="0" y="0"/>
              <a:ext cx="4248" cy="3024"/>
            </a:xfrm>
            <a:custGeom>
              <a:avLst/>
              <a:gdLst>
                <a:gd name="T0" fmla="+- 0 10800 3669"/>
                <a:gd name="T1" fmla="*/ T0 w 17931"/>
                <a:gd name="T2" fmla="*/ 10800 h 21600"/>
              </a:gdLst>
              <a:ahLst/>
              <a:cxnLst>
                <a:cxn ang="0">
                  <a:pos x="T1" y="T2"/>
                </a:cxn>
              </a:cxnLst>
              <a:rect l="0" t="0" r="r" b="b"/>
              <a:pathLst>
                <a:path w="17931" h="21600">
                  <a:moveTo>
                    <a:pt x="675" y="0"/>
                  </a:moveTo>
                  <a:cubicBezTo>
                    <a:pt x="302" y="0"/>
                    <a:pt x="0" y="512"/>
                    <a:pt x="0" y="1143"/>
                  </a:cubicBezTo>
                  <a:lnTo>
                    <a:pt x="0" y="7966"/>
                  </a:lnTo>
                  <a:lnTo>
                    <a:pt x="-3669" y="8800"/>
                  </a:lnTo>
                  <a:lnTo>
                    <a:pt x="0" y="9634"/>
                  </a:lnTo>
                  <a:lnTo>
                    <a:pt x="0" y="20457"/>
                  </a:lnTo>
                  <a:cubicBezTo>
                    <a:pt x="0" y="21088"/>
                    <a:pt x="302" y="21600"/>
                    <a:pt x="675" y="21600"/>
                  </a:cubicBezTo>
                  <a:lnTo>
                    <a:pt x="17256" y="21600"/>
                  </a:lnTo>
                  <a:cubicBezTo>
                    <a:pt x="17629" y="21600"/>
                    <a:pt x="17931" y="21088"/>
                    <a:pt x="17931" y="20457"/>
                  </a:cubicBezTo>
                  <a:lnTo>
                    <a:pt x="17931" y="1143"/>
                  </a:lnTo>
                  <a:cubicBezTo>
                    <a:pt x="17931" y="512"/>
                    <a:pt x="17629" y="0"/>
                    <a:pt x="17256" y="0"/>
                  </a:cubicBezTo>
                  <a:lnTo>
                    <a:pt x="675" y="0"/>
                  </a:lnTo>
                  <a:close/>
                  <a:moveTo>
                    <a:pt x="675" y="0"/>
                  </a:moveTo>
                </a:path>
              </a:pathLst>
            </a:custGeom>
            <a:solidFill>
              <a:srgbClr val="FFFFFF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pic>
          <p:nvPicPr>
            <p:cNvPr id="34824" name="Picture 8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4" y="272"/>
              <a:ext cx="3896" cy="10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4825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6" y="1177"/>
              <a:ext cx="3520" cy="17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96120" presetClass="entr" presetSubtype="21152776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21152490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1"/>
          <p:cNvGrpSpPr>
            <a:grpSpLocks/>
          </p:cNvGrpSpPr>
          <p:nvPr/>
        </p:nvGrpSpPr>
        <p:grpSpPr bwMode="auto">
          <a:xfrm>
            <a:off x="0" y="323850"/>
            <a:ext cx="13208000" cy="10737850"/>
            <a:chOff x="0" y="0"/>
            <a:chExt cx="8320" cy="6764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476"/>
              <a:ext cx="8320" cy="6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7411" name="Rectangle 3"/>
            <p:cNvSpPr>
              <a:spLocks/>
            </p:cNvSpPr>
            <p:nvPr/>
          </p:nvSpPr>
          <p:spPr bwMode="auto">
            <a:xfrm>
              <a:off x="386" y="0"/>
              <a:ext cx="907" cy="3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3000">
                  <a:solidFill>
                    <a:schemeClr val="tx1"/>
                  </a:solidFill>
                  <a:latin typeface="Eurostar" charset="0"/>
                  <a:ea typeface="굴림" charset="-127"/>
                  <a:sym typeface="Eurostar" charset="0"/>
                </a:rPr>
                <a:t>Material</a:t>
              </a:r>
            </a:p>
          </p:txBody>
        </p:sp>
      </p:grp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2590800" y="314325"/>
            <a:ext cx="11290300" cy="9883775"/>
            <a:chOff x="0" y="0"/>
            <a:chExt cx="7112" cy="6225"/>
          </a:xfrm>
        </p:grpSpPr>
        <p:sp>
          <p:nvSpPr>
            <p:cNvPr id="17413" name="Rectangle 5"/>
            <p:cNvSpPr>
              <a:spLocks/>
            </p:cNvSpPr>
            <p:nvPr/>
          </p:nvSpPr>
          <p:spPr bwMode="auto">
            <a:xfrm>
              <a:off x="318" y="0"/>
              <a:ext cx="1035" cy="3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3000">
                  <a:solidFill>
                    <a:schemeClr val="tx1"/>
                  </a:solidFill>
                  <a:latin typeface="Eurostar" charset="0"/>
                  <a:ea typeface="굴림" charset="-127"/>
                  <a:sym typeface="Eurostar" charset="0"/>
                </a:rPr>
                <a:t>Structure</a:t>
              </a:r>
            </a:p>
          </p:txBody>
        </p:sp>
        <p:pic>
          <p:nvPicPr>
            <p:cNvPr id="17414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481"/>
              <a:ext cx="7112" cy="57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17415" name="Group 7"/>
          <p:cNvGrpSpPr>
            <a:grpSpLocks/>
          </p:cNvGrpSpPr>
          <p:nvPr/>
        </p:nvGrpSpPr>
        <p:grpSpPr bwMode="auto">
          <a:xfrm>
            <a:off x="5194300" y="339725"/>
            <a:ext cx="12425363" cy="9604375"/>
            <a:chOff x="0" y="0"/>
            <a:chExt cx="7827" cy="6049"/>
          </a:xfrm>
        </p:grpSpPr>
        <p:sp>
          <p:nvSpPr>
            <p:cNvPr id="17416" name="Rectangle 8"/>
            <p:cNvSpPr>
              <a:spLocks/>
            </p:cNvSpPr>
            <p:nvPr/>
          </p:nvSpPr>
          <p:spPr bwMode="auto">
            <a:xfrm>
              <a:off x="124" y="0"/>
              <a:ext cx="1391" cy="3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3000">
                  <a:solidFill>
                    <a:schemeClr val="tx1"/>
                  </a:solidFill>
                  <a:latin typeface="Eurostar" charset="0"/>
                  <a:ea typeface="굴림" charset="-127"/>
                  <a:sym typeface="Eurostar" charset="0"/>
                </a:rPr>
                <a:t>Performance</a:t>
              </a:r>
            </a:p>
          </p:txBody>
        </p:sp>
        <p:pic>
          <p:nvPicPr>
            <p:cNvPr id="17417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57"/>
              <a:ext cx="7827" cy="55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7797800" y="339725"/>
            <a:ext cx="9398000" cy="9607550"/>
            <a:chOff x="0" y="0"/>
            <a:chExt cx="5920" cy="6051"/>
          </a:xfrm>
        </p:grpSpPr>
        <p:sp>
          <p:nvSpPr>
            <p:cNvPr id="17419" name="Rectangle 11"/>
            <p:cNvSpPr>
              <a:spLocks/>
            </p:cNvSpPr>
            <p:nvPr/>
          </p:nvSpPr>
          <p:spPr bwMode="auto">
            <a:xfrm>
              <a:off x="254" y="0"/>
              <a:ext cx="1179" cy="3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3000">
                  <a:solidFill>
                    <a:schemeClr val="tx1"/>
                  </a:solidFill>
                  <a:latin typeface="Eurostar" charset="0"/>
                  <a:ea typeface="굴림" charset="-127"/>
                  <a:sym typeface="Eurostar" charset="0"/>
                </a:rPr>
                <a:t>Diaphragm</a:t>
              </a:r>
            </a:p>
          </p:txBody>
        </p:sp>
        <p:pic>
          <p:nvPicPr>
            <p:cNvPr id="17420" name="Picture 1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449"/>
              <a:ext cx="5920" cy="56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17421" name="Group 13"/>
          <p:cNvGrpSpPr>
            <a:grpSpLocks/>
          </p:cNvGrpSpPr>
          <p:nvPr/>
        </p:nvGrpSpPr>
        <p:grpSpPr bwMode="auto">
          <a:xfrm>
            <a:off x="10417175" y="339725"/>
            <a:ext cx="5338763" cy="9509125"/>
            <a:chOff x="0" y="0"/>
            <a:chExt cx="3363" cy="5989"/>
          </a:xfrm>
        </p:grpSpPr>
        <p:sp>
          <p:nvSpPr>
            <p:cNvPr id="17422" name="Rectangle 14"/>
            <p:cNvSpPr>
              <a:spLocks/>
            </p:cNvSpPr>
            <p:nvPr/>
          </p:nvSpPr>
          <p:spPr bwMode="auto">
            <a:xfrm>
              <a:off x="381" y="0"/>
              <a:ext cx="920" cy="3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3000">
                  <a:solidFill>
                    <a:schemeClr val="tx1"/>
                  </a:solidFill>
                  <a:latin typeface="Eurostar" charset="0"/>
                  <a:ea typeface="굴림" charset="-127"/>
                  <a:sym typeface="Eurostar" charset="0"/>
                </a:rPr>
                <a:t>Function</a:t>
              </a:r>
            </a:p>
          </p:txBody>
        </p:sp>
        <p:pic>
          <p:nvPicPr>
            <p:cNvPr id="17423" name="Picture 1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445"/>
              <a:ext cx="3363" cy="55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0081408" presetClass="entr" presetSubtype="20009016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1" name="Group 1"/>
          <p:cNvGrpSpPr>
            <a:grpSpLocks/>
          </p:cNvGrpSpPr>
          <p:nvPr/>
        </p:nvGrpSpPr>
        <p:grpSpPr bwMode="auto">
          <a:xfrm>
            <a:off x="1609725" y="546100"/>
            <a:ext cx="9782175" cy="6540500"/>
            <a:chOff x="0" y="0"/>
            <a:chExt cx="6161" cy="4120"/>
          </a:xfrm>
        </p:grpSpPr>
        <p:pic>
          <p:nvPicPr>
            <p:cNvPr id="35842" name="Picture 2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904"/>
              <a:ext cx="6168" cy="32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35843" name="Rectangle 3"/>
            <p:cNvSpPr>
              <a:spLocks/>
            </p:cNvSpPr>
            <p:nvPr/>
          </p:nvSpPr>
          <p:spPr bwMode="auto">
            <a:xfrm>
              <a:off x="49" y="0"/>
              <a:ext cx="6064" cy="7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altLang="ko-KR" sz="48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Active Noise Cancelling</a:t>
              </a:r>
            </a:p>
          </p:txBody>
        </p:sp>
      </p:grpSp>
      <p:pic>
        <p:nvPicPr>
          <p:cNvPr id="35844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3213" y="7473950"/>
            <a:ext cx="26797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2800" y="7708900"/>
            <a:ext cx="3746500" cy="166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5846" name="Picture 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51888" y="7764463"/>
            <a:ext cx="3022600" cy="161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1484672" presetClass="entr" presetSubtype="2115290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21153616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21153417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entr" presetSubtype="2115365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43100"/>
            <a:ext cx="7429500" cy="563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6866" name="Rectangle 2"/>
          <p:cNvSpPr>
            <a:spLocks/>
          </p:cNvSpPr>
          <p:nvPr/>
        </p:nvSpPr>
        <p:spPr bwMode="auto">
          <a:xfrm>
            <a:off x="0" y="336550"/>
            <a:ext cx="7112000" cy="113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ko-KR" sz="68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PS 300 NC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61495">
            <a:off x="5200650" y="1319213"/>
            <a:ext cx="8890000" cy="6884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6868" name="Rectangle 4"/>
          <p:cNvSpPr>
            <a:spLocks/>
          </p:cNvSpPr>
          <p:nvPr/>
        </p:nvSpPr>
        <p:spPr bwMode="auto">
          <a:xfrm>
            <a:off x="758825" y="7708900"/>
            <a:ext cx="11480800" cy="116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altLang="ko-KR" sz="18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• Phiaton VHST™ Valves of the Heart Sound Technology for superior airflow control • Adaptive acoustic impedance control for better sound at any mode (NC on/off) • Finely tuned frequency balance and soft bass response• Rechargeable battery provide NC mode for 18 hours per charge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7213" y="2020888"/>
            <a:ext cx="13131800" cy="720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7890" name="Rectangle 2"/>
          <p:cNvSpPr>
            <a:spLocks noChangeArrowheads="1"/>
          </p:cNvSpPr>
          <p:nvPr>
            <p:ph type="title"/>
          </p:nvPr>
        </p:nvSpPr>
        <p:spPr>
          <a:xfrm>
            <a:off x="-1625600" y="50800"/>
            <a:ext cx="10464800" cy="2438400"/>
          </a:xfrm>
          <a:ln/>
        </p:spPr>
        <p:txBody>
          <a:bodyPr/>
          <a:lstStyle/>
          <a:p>
            <a:r>
              <a:rPr lang="en-US" altLang="ko-KR" sz="6800">
                <a:latin typeface="Eurostar Regular Extended" charset="0"/>
                <a:ea typeface="굴림" charset="-127"/>
                <a:sym typeface="Eurostar Regular Extended" charset="0"/>
              </a:rPr>
              <a:t>PS 300 NC</a:t>
            </a:r>
          </a:p>
        </p:txBody>
      </p:sp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2082800" y="2832100"/>
            <a:ext cx="8839200" cy="4489450"/>
            <a:chOff x="0" y="0"/>
            <a:chExt cx="5568" cy="2828"/>
          </a:xfrm>
        </p:grpSpPr>
        <p:pic>
          <p:nvPicPr>
            <p:cNvPr id="37892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92" y="0"/>
              <a:ext cx="1576" cy="5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37893" name="Rectangle 5"/>
            <p:cNvSpPr>
              <a:spLocks/>
            </p:cNvSpPr>
            <p:nvPr/>
          </p:nvSpPr>
          <p:spPr bwMode="auto">
            <a:xfrm>
              <a:off x="0" y="676"/>
              <a:ext cx="5568" cy="2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ko-KR" altLang="en-US" sz="24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“</a:t>
              </a:r>
              <a:r>
                <a:rPr lang="en-US" altLang="ko-KR" sz="24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THE HEADSET OF THE GODS.”</a:t>
              </a:r>
            </a:p>
            <a:p>
              <a:endParaRPr lang="en-US" altLang="ko-KR" sz="24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endParaRPr>
            </a:p>
            <a:p>
              <a:r>
                <a:rPr lang="en-US" altLang="ko-KR" sz="24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“THE PS 300 NC NOISE CANCELLING </a:t>
              </a:r>
            </a:p>
            <a:p>
              <a:r>
                <a:rPr lang="en-US" altLang="ko-KR" sz="24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HEADSET IS A MODERN WONDER.”</a:t>
              </a:r>
            </a:p>
            <a:p>
              <a:endParaRPr lang="en-US" altLang="ko-KR" sz="24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endParaRPr>
            </a:p>
            <a:p>
              <a:r>
                <a:rPr lang="en-US" altLang="ko-KR" sz="24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“THIS IS THE HEADSET FOR WHICH</a:t>
              </a:r>
            </a:p>
            <a:p>
              <a:r>
                <a:rPr lang="en-US" altLang="ko-KR" sz="24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WE’VE BEEN WAITING FOR ALL OUR LIVES.”</a:t>
              </a:r>
            </a:p>
            <a:p>
              <a:endParaRPr lang="en-US" altLang="ko-KR" sz="24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endParaRPr>
            </a:p>
            <a:p>
              <a:r>
                <a:rPr lang="en-US" altLang="ko-KR" sz="24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-JOEL DURHAM, EXTREMETECH.COM (2009)</a:t>
              </a:r>
            </a:p>
          </p:txBody>
        </p:sp>
      </p:grp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96120" presetClass="entr" presetSubtype="21153670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4475" y="-1358900"/>
            <a:ext cx="20412075" cy="1247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 l="14388" t="20000" r="7625" b="17073"/>
          <a:stretch>
            <a:fillRect/>
          </a:stretch>
        </p:blipFill>
        <p:spPr bwMode="auto">
          <a:xfrm>
            <a:off x="314325" y="2092325"/>
            <a:ext cx="5486400" cy="3321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/>
          </p:cNvSpPr>
          <p:nvPr/>
        </p:nvSpPr>
        <p:spPr bwMode="auto">
          <a:xfrm>
            <a:off x="-419100" y="657225"/>
            <a:ext cx="7315200" cy="116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ko-KR" sz="64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Since 1959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96120" presetClass="entr" presetSubtype="21725327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entr" presetSubtype="2172531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2363" y="1839913"/>
            <a:ext cx="10769600" cy="792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9938" name="Rectangle 2"/>
          <p:cNvSpPr>
            <a:spLocks/>
          </p:cNvSpPr>
          <p:nvPr/>
        </p:nvSpPr>
        <p:spPr bwMode="auto">
          <a:xfrm>
            <a:off x="3581400" y="2921000"/>
            <a:ext cx="5829300" cy="254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l">
              <a:lnSpc>
                <a:spcPts val="9400"/>
              </a:lnSpc>
            </a:pPr>
            <a:r>
              <a:rPr lang="ko-KR" altLang="en-US" sz="15000">
                <a:solidFill>
                  <a:schemeClr val="tx1"/>
                </a:solidFill>
                <a:latin typeface="Times" charset="0"/>
                <a:ea typeface="굴림" charset="-127"/>
                <a:sym typeface="Times" charset="0"/>
              </a:rPr>
              <a:t>斐雅通</a:t>
            </a:r>
          </a:p>
        </p:txBody>
      </p:sp>
      <p:sp>
        <p:nvSpPr>
          <p:cNvPr id="39939" name="Rectangle 3"/>
          <p:cNvSpPr>
            <a:spLocks/>
          </p:cNvSpPr>
          <p:nvPr/>
        </p:nvSpPr>
        <p:spPr bwMode="auto">
          <a:xfrm>
            <a:off x="3327400" y="5619750"/>
            <a:ext cx="6337300" cy="1155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just"/>
            <a:r>
              <a:rPr lang="ko-KR" altLang="en-US" sz="7000">
                <a:solidFill>
                  <a:schemeClr val="tx1"/>
                </a:solidFill>
                <a:latin typeface="AppleMyungjo" charset="0"/>
                <a:ea typeface="굴림" charset="-127"/>
                <a:sym typeface="AppleMyungjo" charset="0"/>
              </a:rPr>
              <a:t>中國音质的标准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"/>
                            </p:stCondLst>
                            <p:childTnLst>
                              <p:par>
                                <p:cTn id="15" presetID="0" presetClass="entr" presetSubtype="21725714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utoUpdateAnimBg="0"/>
      <p:bldP spid="39939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/>
          </p:cNvSpPr>
          <p:nvPr/>
        </p:nvSpPr>
        <p:spPr bwMode="auto">
          <a:xfrm>
            <a:off x="511175" y="323850"/>
            <a:ext cx="3294063" cy="119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7200">
                <a:solidFill>
                  <a:schemeClr val="tx1"/>
                </a:solidFill>
                <a:latin typeface="Eurostar" charset="0"/>
                <a:ea typeface="굴림" charset="-127"/>
                <a:sym typeface="Eurostar" charset="0"/>
              </a:rPr>
              <a:t>Material</a:t>
            </a:r>
          </a:p>
        </p:txBody>
      </p:sp>
      <p:sp>
        <p:nvSpPr>
          <p:cNvPr id="18434" name="Rectangle 2"/>
          <p:cNvSpPr>
            <a:spLocks/>
          </p:cNvSpPr>
          <p:nvPr/>
        </p:nvSpPr>
        <p:spPr bwMode="auto">
          <a:xfrm>
            <a:off x="7154863" y="2828925"/>
            <a:ext cx="3608387" cy="113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68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Plastic</a:t>
            </a:r>
          </a:p>
        </p:txBody>
      </p:sp>
      <p:sp>
        <p:nvSpPr>
          <p:cNvPr id="18435" name="Rectangle 3"/>
          <p:cNvSpPr>
            <a:spLocks/>
          </p:cNvSpPr>
          <p:nvPr/>
        </p:nvSpPr>
        <p:spPr bwMode="auto">
          <a:xfrm>
            <a:off x="7351713" y="4833938"/>
            <a:ext cx="3244850" cy="113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68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Wood</a:t>
            </a:r>
          </a:p>
        </p:txBody>
      </p:sp>
      <p:sp>
        <p:nvSpPr>
          <p:cNvPr id="18436" name="Rectangle 4"/>
          <p:cNvSpPr>
            <a:spLocks/>
          </p:cNvSpPr>
          <p:nvPr/>
        </p:nvSpPr>
        <p:spPr bwMode="auto">
          <a:xfrm>
            <a:off x="7308850" y="6838950"/>
            <a:ext cx="2814638" cy="113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68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Steel</a:t>
            </a:r>
          </a:p>
        </p:txBody>
      </p:sp>
      <p:grpSp>
        <p:nvGrpSpPr>
          <p:cNvPr id="18437" name="Group 5"/>
          <p:cNvGrpSpPr>
            <a:grpSpLocks/>
          </p:cNvGrpSpPr>
          <p:nvPr/>
        </p:nvGrpSpPr>
        <p:grpSpPr bwMode="auto">
          <a:xfrm>
            <a:off x="7143750" y="2825750"/>
            <a:ext cx="3606800" cy="5143500"/>
            <a:chOff x="0" y="0"/>
            <a:chExt cx="2272" cy="3240"/>
          </a:xfrm>
        </p:grpSpPr>
        <p:sp>
          <p:nvSpPr>
            <p:cNvPr id="18438" name="Rectangle 6"/>
            <p:cNvSpPr>
              <a:spLocks/>
            </p:cNvSpPr>
            <p:nvPr/>
          </p:nvSpPr>
          <p:spPr bwMode="auto">
            <a:xfrm>
              <a:off x="0" y="0"/>
              <a:ext cx="2272" cy="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68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Plastic</a:t>
              </a:r>
            </a:p>
          </p:txBody>
        </p:sp>
        <p:sp>
          <p:nvSpPr>
            <p:cNvPr id="18439" name="Rectangle 7"/>
            <p:cNvSpPr>
              <a:spLocks/>
            </p:cNvSpPr>
            <p:nvPr/>
          </p:nvSpPr>
          <p:spPr bwMode="auto">
            <a:xfrm>
              <a:off x="123" y="1264"/>
              <a:ext cx="2044" cy="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68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Wood</a:t>
              </a:r>
            </a:p>
          </p:txBody>
        </p:sp>
        <p:sp>
          <p:nvSpPr>
            <p:cNvPr id="18440" name="Rectangle 8"/>
            <p:cNvSpPr>
              <a:spLocks/>
            </p:cNvSpPr>
            <p:nvPr/>
          </p:nvSpPr>
          <p:spPr bwMode="auto">
            <a:xfrm>
              <a:off x="96" y="2528"/>
              <a:ext cx="1774" cy="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68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Steel</a:t>
              </a:r>
            </a:p>
          </p:txBody>
        </p:sp>
      </p:grpSp>
      <p:sp>
        <p:nvSpPr>
          <p:cNvPr id="18441" name="Rectangle 9"/>
          <p:cNvSpPr>
            <a:spLocks/>
          </p:cNvSpPr>
          <p:nvPr/>
        </p:nvSpPr>
        <p:spPr bwMode="auto">
          <a:xfrm>
            <a:off x="8102600" y="3162300"/>
            <a:ext cx="1738313" cy="449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28800">
                <a:solidFill>
                  <a:schemeClr val="tx1"/>
                </a:solidFill>
                <a:latin typeface="Times" charset="0"/>
                <a:ea typeface="굴림" charset="-127"/>
                <a:cs typeface="Times" charset="0"/>
                <a:sym typeface="Times" charset="0"/>
              </a:rPr>
              <a:t>?</a:t>
            </a:r>
          </a:p>
        </p:txBody>
      </p:sp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7600" y="1384300"/>
            <a:ext cx="8470900" cy="847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0081408" presetClass="entr" presetSubtype="20013116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2001088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200113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2001166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uild="p" autoUpdateAnimBg="0"/>
      <p:bldP spid="18435" grpId="0" build="p" autoUpdateAnimBg="0"/>
      <p:bldP spid="18436" grpId="0" build="p" autoUpdateAnimBg="0"/>
      <p:bldP spid="1844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063" y="1657350"/>
            <a:ext cx="6070600" cy="427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9458" name="Rectangle 2"/>
          <p:cNvSpPr>
            <a:spLocks/>
          </p:cNvSpPr>
          <p:nvPr/>
        </p:nvSpPr>
        <p:spPr bwMode="auto">
          <a:xfrm>
            <a:off x="8328025" y="2101850"/>
            <a:ext cx="4191000" cy="927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ko-KR" sz="54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Strong</a:t>
            </a:r>
          </a:p>
        </p:txBody>
      </p:sp>
      <p:sp>
        <p:nvSpPr>
          <p:cNvPr id="19459" name="Rectangle 3"/>
          <p:cNvSpPr>
            <a:spLocks/>
          </p:cNvSpPr>
          <p:nvPr/>
        </p:nvSpPr>
        <p:spPr bwMode="auto">
          <a:xfrm>
            <a:off x="6654800" y="3321050"/>
            <a:ext cx="5473700" cy="927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ko-KR" sz="54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Light weight</a:t>
            </a:r>
          </a:p>
        </p:txBody>
      </p:sp>
      <p:sp>
        <p:nvSpPr>
          <p:cNvPr id="19460" name="Rectangle 4"/>
          <p:cNvSpPr>
            <a:spLocks/>
          </p:cNvSpPr>
          <p:nvPr/>
        </p:nvSpPr>
        <p:spPr bwMode="auto">
          <a:xfrm>
            <a:off x="6921500" y="4546600"/>
            <a:ext cx="5372100" cy="927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ko-KR" sz="54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Handmade</a:t>
            </a:r>
          </a:p>
        </p:txBody>
      </p:sp>
      <p:grpSp>
        <p:nvGrpSpPr>
          <p:cNvPr id="19461" name="Group 5"/>
          <p:cNvGrpSpPr>
            <a:grpSpLocks/>
          </p:cNvGrpSpPr>
          <p:nvPr/>
        </p:nvGrpSpPr>
        <p:grpSpPr bwMode="auto">
          <a:xfrm>
            <a:off x="730250" y="6616700"/>
            <a:ext cx="11787188" cy="2921000"/>
            <a:chOff x="0" y="0"/>
            <a:chExt cx="7425" cy="1840"/>
          </a:xfrm>
        </p:grpSpPr>
        <p:pic>
          <p:nvPicPr>
            <p:cNvPr id="19462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84" y="0"/>
              <a:ext cx="2642" cy="17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9463" name="Picture 7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57" y="272"/>
              <a:ext cx="2168" cy="1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9464" name="Picture 8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14"/>
              <a:ext cx="1952" cy="18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9465" name="Rectangle 9"/>
          <p:cNvSpPr>
            <a:spLocks noChangeArrowheads="1"/>
          </p:cNvSpPr>
          <p:nvPr>
            <p:ph type="title"/>
          </p:nvPr>
        </p:nvSpPr>
        <p:spPr>
          <a:xfrm>
            <a:off x="-1117600" y="-330200"/>
            <a:ext cx="15240000" cy="2438400"/>
          </a:xfrm>
          <a:ln/>
        </p:spPr>
        <p:txBody>
          <a:bodyPr/>
          <a:lstStyle/>
          <a:p>
            <a:r>
              <a:rPr lang="en-US" altLang="ko-KR" sz="6400">
                <a:latin typeface="Eurostar Regular Extended" charset="0"/>
                <a:ea typeface="굴림" charset="-127"/>
                <a:sym typeface="Eurostar Regular Extended" charset="0"/>
              </a:rPr>
              <a:t>Carbon Graphite Fiber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2001433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entr" presetSubtype="20013456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entr" presetSubtype="20014282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build="p" autoUpdateAnimBg="0"/>
      <p:bldP spid="19459" grpId="0" build="p" autoUpdateAnimBg="0"/>
      <p:bldP spid="19460" grpId="0" build="p" autoUpdateAnimBg="0"/>
      <p:bldP spid="19465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23900" y="1808163"/>
            <a:ext cx="8623300" cy="7621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27875" y="2032000"/>
            <a:ext cx="4787900" cy="604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/>
          </p:cNvSpPr>
          <p:nvPr/>
        </p:nvSpPr>
        <p:spPr bwMode="auto">
          <a:xfrm>
            <a:off x="1439863" y="8509000"/>
            <a:ext cx="10110787" cy="63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35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Real Carbon Graphite Fiber Enclosure</a:t>
            </a:r>
          </a:p>
        </p:txBody>
      </p:sp>
      <p:sp>
        <p:nvSpPr>
          <p:cNvPr id="20484" name="Rectangle 4"/>
          <p:cNvSpPr>
            <a:spLocks/>
          </p:cNvSpPr>
          <p:nvPr/>
        </p:nvSpPr>
        <p:spPr bwMode="auto">
          <a:xfrm>
            <a:off x="1106488" y="736600"/>
            <a:ext cx="3360737" cy="86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50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MS 300</a:t>
            </a:r>
          </a:p>
        </p:txBody>
      </p:sp>
      <p:sp>
        <p:nvSpPr>
          <p:cNvPr id="20485" name="Rectangle 5"/>
          <p:cNvSpPr>
            <a:spLocks/>
          </p:cNvSpPr>
          <p:nvPr/>
        </p:nvSpPr>
        <p:spPr bwMode="auto">
          <a:xfrm>
            <a:off x="8167688" y="736600"/>
            <a:ext cx="3360737" cy="86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50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MS 400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4300" y="1855788"/>
            <a:ext cx="10223500" cy="604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488950" y="1854200"/>
            <a:ext cx="12274550" cy="6819900"/>
            <a:chOff x="0" y="0"/>
            <a:chExt cx="7731" cy="4296"/>
          </a:xfrm>
        </p:grpSpPr>
        <p:grpSp>
          <p:nvGrpSpPr>
            <p:cNvPr id="21507" name="Group 3"/>
            <p:cNvGrpSpPr>
              <a:grpSpLocks/>
            </p:cNvGrpSpPr>
            <p:nvPr/>
          </p:nvGrpSpPr>
          <p:grpSpPr bwMode="auto">
            <a:xfrm>
              <a:off x="1691" y="0"/>
              <a:ext cx="6040" cy="1840"/>
              <a:chOff x="0" y="0"/>
              <a:chExt cx="6040" cy="1840"/>
            </a:xfrm>
          </p:grpSpPr>
          <p:sp>
            <p:nvSpPr>
              <p:cNvPr id="21508" name="Rectangle 4"/>
              <p:cNvSpPr>
                <a:spLocks/>
              </p:cNvSpPr>
              <p:nvPr/>
            </p:nvSpPr>
            <p:spPr bwMode="auto">
              <a:xfrm>
                <a:off x="0" y="0"/>
                <a:ext cx="6040" cy="4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r>
                  <a:rPr lang="en-US" altLang="ko-KR" sz="3600">
                    <a:solidFill>
                      <a:schemeClr val="tx1"/>
                    </a:solidFill>
                    <a:latin typeface="Eurostar Regular Extended" charset="0"/>
                    <a:ea typeface="굴림" charset="-127"/>
                    <a:sym typeface="Eurostar Regular Extended" charset="0"/>
                  </a:rPr>
                  <a:t>Carbon Graphite Fiber Enclosure</a:t>
                </a:r>
              </a:p>
            </p:txBody>
          </p:sp>
          <p:sp>
            <p:nvSpPr>
              <p:cNvPr id="21509" name="Line 5"/>
              <p:cNvSpPr>
                <a:spLocks noChangeShapeType="1"/>
              </p:cNvSpPr>
              <p:nvPr/>
            </p:nvSpPr>
            <p:spPr bwMode="auto">
              <a:xfrm rot="10800000">
                <a:off x="3994" y="517"/>
                <a:ext cx="928" cy="132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 type="stealth" w="med" len="med"/>
                <a:tailEnd/>
              </a:ln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</p:grpSp>
        <p:sp>
          <p:nvSpPr>
            <p:cNvPr id="21510" name="Rectangle 6"/>
            <p:cNvSpPr>
              <a:spLocks/>
            </p:cNvSpPr>
            <p:nvPr/>
          </p:nvSpPr>
          <p:spPr bwMode="auto">
            <a:xfrm>
              <a:off x="0" y="3768"/>
              <a:ext cx="6212" cy="5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n-US" altLang="ko-KR" sz="24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• Carbon graphite fiber enclosure for high quality audio• Optimized airflow delivers concert hall sound quality</a:t>
              </a:r>
            </a:p>
          </p:txBody>
        </p:sp>
      </p:grp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2637312" presetClass="entr" presetSubtype="20264946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20265732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3200"/>
            <a:ext cx="13919200" cy="1033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2530" name="Rectangle 2"/>
          <p:cNvSpPr>
            <a:spLocks/>
          </p:cNvSpPr>
          <p:nvPr/>
        </p:nvSpPr>
        <p:spPr bwMode="auto">
          <a:xfrm>
            <a:off x="0" y="4827588"/>
            <a:ext cx="12992100" cy="1092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ko-KR" sz="32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WINNER AT THE </a:t>
            </a:r>
          </a:p>
          <a:p>
            <a:r>
              <a:rPr lang="en-US" altLang="ko-KR" sz="320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“INTERNATIONAL DESIGN AWARD 2009”</a:t>
            </a:r>
          </a:p>
        </p:txBody>
      </p:sp>
      <p:sp>
        <p:nvSpPr>
          <p:cNvPr id="22531" name="Rectangle 3"/>
          <p:cNvSpPr>
            <a:spLocks noChangeArrowheads="1"/>
          </p:cNvSpPr>
          <p:nvPr>
            <p:ph type="title"/>
          </p:nvPr>
        </p:nvSpPr>
        <p:spPr>
          <a:xfrm>
            <a:off x="-2438400" y="50800"/>
            <a:ext cx="10464800" cy="2438400"/>
          </a:xfrm>
          <a:ln/>
        </p:spPr>
        <p:txBody>
          <a:bodyPr/>
          <a:lstStyle/>
          <a:p>
            <a:r>
              <a:rPr lang="en-US" altLang="ko-KR" sz="6800">
                <a:latin typeface="Eurostar Regular Extended" charset="0"/>
                <a:ea typeface="굴림" charset="-127"/>
                <a:sym typeface="Eurostar Regular Extended" charset="0"/>
              </a:rPr>
              <a:t>MS 400</a:t>
            </a:r>
          </a:p>
        </p:txBody>
      </p:sp>
      <p:grpSp>
        <p:nvGrpSpPr>
          <p:cNvPr id="22532" name="Group 4"/>
          <p:cNvGrpSpPr>
            <a:grpSpLocks/>
          </p:cNvGrpSpPr>
          <p:nvPr/>
        </p:nvGrpSpPr>
        <p:grpSpPr bwMode="auto">
          <a:xfrm>
            <a:off x="1066800" y="3009900"/>
            <a:ext cx="10858500" cy="4705350"/>
            <a:chOff x="0" y="0"/>
            <a:chExt cx="6840" cy="2964"/>
          </a:xfrm>
        </p:grpSpPr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84" y="1424"/>
              <a:ext cx="1576" cy="5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22534" name="Group 6"/>
            <p:cNvGrpSpPr>
              <a:grpSpLocks/>
            </p:cNvGrpSpPr>
            <p:nvPr/>
          </p:nvGrpSpPr>
          <p:grpSpPr bwMode="auto">
            <a:xfrm>
              <a:off x="969" y="0"/>
              <a:ext cx="5205" cy="1348"/>
              <a:chOff x="0" y="0"/>
              <a:chExt cx="5205" cy="1348"/>
            </a:xfrm>
          </p:grpSpPr>
          <p:pic>
            <p:nvPicPr>
              <p:cNvPr id="22535" name="Picture 7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814" y="0"/>
                <a:ext cx="1576" cy="5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22536" name="Rectangle 8"/>
              <p:cNvSpPr>
                <a:spLocks/>
              </p:cNvSpPr>
              <p:nvPr/>
            </p:nvSpPr>
            <p:spPr bwMode="auto">
              <a:xfrm>
                <a:off x="0" y="588"/>
                <a:ext cx="5205" cy="76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ko-KR" altLang="en-US" sz="2400">
                    <a:solidFill>
                      <a:schemeClr val="tx1"/>
                    </a:solidFill>
                    <a:latin typeface="Eurostar Regular Extended" charset="0"/>
                    <a:ea typeface="굴림" charset="-127"/>
                    <a:sym typeface="Eurostar Regular Extended" charset="0"/>
                  </a:rPr>
                  <a:t>“</a:t>
                </a:r>
                <a:r>
                  <a:rPr lang="en-US" altLang="ko-KR" sz="2400">
                    <a:solidFill>
                      <a:schemeClr val="tx1"/>
                    </a:solidFill>
                    <a:latin typeface="Eurostar Regular Extended" charset="0"/>
                    <a:ea typeface="굴림" charset="-127"/>
                    <a:sym typeface="Eurostar Regular Extended" charset="0"/>
                  </a:rPr>
                  <a:t>SOUND QUALITY IS A MUST,A ND THE </a:t>
                </a:r>
              </a:p>
              <a:p>
                <a:r>
                  <a:rPr lang="en-US" altLang="ko-KR" sz="2400">
                    <a:solidFill>
                      <a:schemeClr val="tx1"/>
                    </a:solidFill>
                    <a:latin typeface="Eurostar Regular Extended" charset="0"/>
                    <a:ea typeface="굴림" charset="-127"/>
                    <a:sym typeface="Eurostar Regular Extended" charset="0"/>
                  </a:rPr>
                  <a:t>PHIATON MS 400 HEADPHONES DELIVER”</a:t>
                </a:r>
              </a:p>
              <a:p>
                <a:r>
                  <a:rPr lang="en-US" altLang="ko-KR" sz="2400">
                    <a:solidFill>
                      <a:schemeClr val="tx1"/>
                    </a:solidFill>
                    <a:latin typeface="Eurostar Regular Extended" charset="0"/>
                    <a:ea typeface="굴림" charset="-127"/>
                    <a:sym typeface="Eurostar Regular Extended" charset="0"/>
                  </a:rPr>
                  <a:t>- JASMINE FRANCE, CNET.COM (2008)</a:t>
                </a:r>
              </a:p>
            </p:txBody>
          </p:sp>
        </p:grpSp>
        <p:sp>
          <p:nvSpPr>
            <p:cNvPr id="22537" name="Rectangle 9"/>
            <p:cNvSpPr>
              <a:spLocks/>
            </p:cNvSpPr>
            <p:nvPr/>
          </p:nvSpPr>
          <p:spPr bwMode="auto">
            <a:xfrm>
              <a:off x="0" y="2204"/>
              <a:ext cx="6840" cy="7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ko-KR" altLang="en-US" sz="24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“</a:t>
              </a:r>
              <a:r>
                <a:rPr lang="en-US" altLang="ko-KR" sz="24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PAIR OF HEADPHONES THAT COMBINE POWER </a:t>
              </a:r>
            </a:p>
            <a:p>
              <a:r>
                <a:rPr lang="en-US" altLang="ko-KR" sz="24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AND FIDELITY WITH A SWEET LOOKING DESIGN.”</a:t>
              </a:r>
            </a:p>
            <a:p>
              <a:r>
                <a:rPr lang="en-US" altLang="ko-KR" sz="24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- KYLE ANDERSON, ROLLINGSTONE (2008)</a:t>
              </a:r>
            </a:p>
          </p:txBody>
        </p:sp>
      </p:grp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96120" presetClass="entr" presetSubtype="202676976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"/>
                            </p:stCondLst>
                            <p:childTnLst>
                              <p:par>
                                <p:cTn id="8" presetID="0" presetClass="entr" presetSubtype="202680852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4538" y="152400"/>
            <a:ext cx="14673262" cy="129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554" name="Rectangle 2"/>
          <p:cNvSpPr>
            <a:spLocks noChangeArrowheads="1"/>
          </p:cNvSpPr>
          <p:nvPr>
            <p:ph type="title"/>
          </p:nvPr>
        </p:nvSpPr>
        <p:spPr>
          <a:xfrm>
            <a:off x="-2438400" y="50800"/>
            <a:ext cx="10464800" cy="2438400"/>
          </a:xfrm>
          <a:ln/>
        </p:spPr>
        <p:txBody>
          <a:bodyPr/>
          <a:lstStyle/>
          <a:p>
            <a:r>
              <a:rPr lang="en-US" altLang="ko-KR" sz="6800">
                <a:latin typeface="Eurostar Regular Extended" charset="0"/>
                <a:ea typeface="굴림" charset="-127"/>
                <a:sym typeface="Eurostar Regular Extended" charset="0"/>
              </a:rPr>
              <a:t>MS 300</a:t>
            </a:r>
          </a:p>
        </p:txBody>
      </p:sp>
    </p:spTree>
  </p:cSld>
  <p:clrMapOvr>
    <a:masterClrMapping/>
  </p:clrMapOvr>
  <p:transition spd="med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1"/>
          <p:cNvGrpSpPr>
            <a:grpSpLocks/>
          </p:cNvGrpSpPr>
          <p:nvPr/>
        </p:nvGrpSpPr>
        <p:grpSpPr bwMode="auto">
          <a:xfrm>
            <a:off x="1828800" y="4673600"/>
            <a:ext cx="9931400" cy="3441700"/>
            <a:chOff x="0" y="0"/>
            <a:chExt cx="6256" cy="2168"/>
          </a:xfrm>
        </p:grpSpPr>
        <p:grpSp>
          <p:nvGrpSpPr>
            <p:cNvPr id="24578" name="Group 2"/>
            <p:cNvGrpSpPr>
              <a:grpSpLocks/>
            </p:cNvGrpSpPr>
            <p:nvPr/>
          </p:nvGrpSpPr>
          <p:grpSpPr bwMode="auto">
            <a:xfrm>
              <a:off x="0" y="0"/>
              <a:ext cx="6256" cy="1552"/>
              <a:chOff x="0" y="0"/>
              <a:chExt cx="6256" cy="1552"/>
            </a:xfrm>
          </p:grpSpPr>
          <p:sp>
            <p:nvSpPr>
              <p:cNvPr id="24579" name="Rectangle 3"/>
              <p:cNvSpPr>
                <a:spLocks/>
              </p:cNvSpPr>
              <p:nvPr/>
            </p:nvSpPr>
            <p:spPr bwMode="auto">
              <a:xfrm>
                <a:off x="1192" y="0"/>
                <a:ext cx="1560" cy="1552"/>
              </a:xfrm>
              <a:prstGeom prst="rect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sp>
            <p:nvSpPr>
              <p:cNvPr id="24580" name="Rectangle 4"/>
              <p:cNvSpPr>
                <a:spLocks/>
              </p:cNvSpPr>
              <p:nvPr/>
            </p:nvSpPr>
            <p:spPr bwMode="auto">
              <a:xfrm>
                <a:off x="1720" y="592"/>
                <a:ext cx="1560" cy="360"/>
              </a:xfrm>
              <a:prstGeom prst="rect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sp>
            <p:nvSpPr>
              <p:cNvPr id="24581" name="Rectangle 5"/>
              <p:cNvSpPr>
                <a:spLocks/>
              </p:cNvSpPr>
              <p:nvPr/>
            </p:nvSpPr>
            <p:spPr bwMode="auto">
              <a:xfrm>
                <a:off x="3264" y="0"/>
                <a:ext cx="1560" cy="1552"/>
              </a:xfrm>
              <a:prstGeom prst="rect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sp>
            <p:nvSpPr>
              <p:cNvPr id="24582" name="Rectangle 6"/>
              <p:cNvSpPr>
                <a:spLocks/>
              </p:cNvSpPr>
              <p:nvPr/>
            </p:nvSpPr>
            <p:spPr bwMode="auto">
              <a:xfrm>
                <a:off x="0" y="592"/>
                <a:ext cx="1560" cy="360"/>
              </a:xfrm>
              <a:prstGeom prst="rect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sp>
            <p:nvSpPr>
              <p:cNvPr id="24583" name="Rectangle 7"/>
              <p:cNvSpPr>
                <a:spLocks/>
              </p:cNvSpPr>
              <p:nvPr/>
            </p:nvSpPr>
            <p:spPr bwMode="auto">
              <a:xfrm>
                <a:off x="4696" y="592"/>
                <a:ext cx="1560" cy="360"/>
              </a:xfrm>
              <a:prstGeom prst="rect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254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</p:grpSp>
        <p:sp>
          <p:nvSpPr>
            <p:cNvPr id="24584" name="Rectangle 8"/>
            <p:cNvSpPr>
              <a:spLocks/>
            </p:cNvSpPr>
            <p:nvPr/>
          </p:nvSpPr>
          <p:spPr bwMode="auto">
            <a:xfrm>
              <a:off x="920" y="1808"/>
              <a:ext cx="2055" cy="3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30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2nd Chamber</a:t>
              </a:r>
            </a:p>
          </p:txBody>
        </p:sp>
        <p:sp>
          <p:nvSpPr>
            <p:cNvPr id="24585" name="Rectangle 9"/>
            <p:cNvSpPr>
              <a:spLocks/>
            </p:cNvSpPr>
            <p:nvPr/>
          </p:nvSpPr>
          <p:spPr bwMode="auto">
            <a:xfrm>
              <a:off x="3169" y="1816"/>
              <a:ext cx="2001" cy="3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3000">
                  <a:solidFill>
                    <a:schemeClr val="tx1"/>
                  </a:solidFill>
                  <a:latin typeface="Eurostar Regular Extended" charset="0"/>
                  <a:ea typeface="굴림" charset="-127"/>
                  <a:sym typeface="Eurostar Regular Extended" charset="0"/>
                </a:rPr>
                <a:t>1st Chamber</a:t>
              </a:r>
            </a:p>
          </p:txBody>
        </p:sp>
      </p:grpSp>
      <p:sp>
        <p:nvSpPr>
          <p:cNvPr id="24586" name="Rectangle 10"/>
          <p:cNvSpPr>
            <a:spLocks/>
          </p:cNvSpPr>
          <p:nvPr/>
        </p:nvSpPr>
        <p:spPr bwMode="auto">
          <a:xfrm>
            <a:off x="509588" y="323850"/>
            <a:ext cx="3779837" cy="119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7200">
                <a:solidFill>
                  <a:schemeClr val="tx1"/>
                </a:solidFill>
                <a:latin typeface="Eurostar" charset="0"/>
                <a:ea typeface="굴림" charset="-127"/>
                <a:sym typeface="Eurostar" charset="0"/>
              </a:rPr>
              <a:t>Structure</a:t>
            </a:r>
          </a:p>
        </p:txBody>
      </p:sp>
      <p:grpSp>
        <p:nvGrpSpPr>
          <p:cNvPr id="24587" name="Group 11"/>
          <p:cNvGrpSpPr>
            <a:grpSpLocks/>
          </p:cNvGrpSpPr>
          <p:nvPr/>
        </p:nvGrpSpPr>
        <p:grpSpPr bwMode="auto">
          <a:xfrm>
            <a:off x="2019300" y="4953000"/>
            <a:ext cx="9601200" cy="1981200"/>
            <a:chOff x="0" y="0"/>
            <a:chExt cx="6048" cy="1248"/>
          </a:xfrm>
        </p:grpSpPr>
        <p:sp>
          <p:nvSpPr>
            <p:cNvPr id="24588" name="Oval 12"/>
            <p:cNvSpPr>
              <a:spLocks/>
            </p:cNvSpPr>
            <p:nvPr/>
          </p:nvSpPr>
          <p:spPr bwMode="auto">
            <a:xfrm>
              <a:off x="5880" y="512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589" name="Oval 13"/>
            <p:cNvSpPr>
              <a:spLocks/>
            </p:cNvSpPr>
            <p:nvPr/>
          </p:nvSpPr>
          <p:spPr bwMode="auto">
            <a:xfrm>
              <a:off x="5552" y="512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590" name="Oval 14"/>
            <p:cNvSpPr>
              <a:spLocks/>
            </p:cNvSpPr>
            <p:nvPr/>
          </p:nvSpPr>
          <p:spPr bwMode="auto">
            <a:xfrm>
              <a:off x="5272" y="512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591" name="Oval 15"/>
            <p:cNvSpPr>
              <a:spLocks/>
            </p:cNvSpPr>
            <p:nvPr/>
          </p:nvSpPr>
          <p:spPr bwMode="auto">
            <a:xfrm>
              <a:off x="4992" y="512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592" name="Oval 16"/>
            <p:cNvSpPr>
              <a:spLocks/>
            </p:cNvSpPr>
            <p:nvPr/>
          </p:nvSpPr>
          <p:spPr bwMode="auto">
            <a:xfrm>
              <a:off x="4744" y="512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593" name="Oval 17"/>
            <p:cNvSpPr>
              <a:spLocks/>
            </p:cNvSpPr>
            <p:nvPr/>
          </p:nvSpPr>
          <p:spPr bwMode="auto">
            <a:xfrm>
              <a:off x="4464" y="512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594" name="Oval 18"/>
            <p:cNvSpPr>
              <a:spLocks/>
            </p:cNvSpPr>
            <p:nvPr/>
          </p:nvSpPr>
          <p:spPr bwMode="auto">
            <a:xfrm>
              <a:off x="4336" y="816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595" name="Oval 19"/>
            <p:cNvSpPr>
              <a:spLocks/>
            </p:cNvSpPr>
            <p:nvPr/>
          </p:nvSpPr>
          <p:spPr bwMode="auto">
            <a:xfrm>
              <a:off x="4336" y="208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596" name="Oval 20"/>
            <p:cNvSpPr>
              <a:spLocks/>
            </p:cNvSpPr>
            <p:nvPr/>
          </p:nvSpPr>
          <p:spPr bwMode="auto">
            <a:xfrm>
              <a:off x="4128" y="40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597" name="Oval 21"/>
            <p:cNvSpPr>
              <a:spLocks/>
            </p:cNvSpPr>
            <p:nvPr/>
          </p:nvSpPr>
          <p:spPr bwMode="auto">
            <a:xfrm>
              <a:off x="4128" y="984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598" name="Oval 22"/>
            <p:cNvSpPr>
              <a:spLocks/>
            </p:cNvSpPr>
            <p:nvPr/>
          </p:nvSpPr>
          <p:spPr bwMode="auto">
            <a:xfrm>
              <a:off x="4144" y="640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599" name="Oval 23"/>
            <p:cNvSpPr>
              <a:spLocks/>
            </p:cNvSpPr>
            <p:nvPr/>
          </p:nvSpPr>
          <p:spPr bwMode="auto">
            <a:xfrm>
              <a:off x="4128" y="296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00" name="Oval 24"/>
            <p:cNvSpPr>
              <a:spLocks/>
            </p:cNvSpPr>
            <p:nvPr/>
          </p:nvSpPr>
          <p:spPr bwMode="auto">
            <a:xfrm>
              <a:off x="3840" y="40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01" name="Oval 25"/>
            <p:cNvSpPr>
              <a:spLocks/>
            </p:cNvSpPr>
            <p:nvPr/>
          </p:nvSpPr>
          <p:spPr bwMode="auto">
            <a:xfrm>
              <a:off x="3840" y="296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02" name="Oval 26"/>
            <p:cNvSpPr>
              <a:spLocks/>
            </p:cNvSpPr>
            <p:nvPr/>
          </p:nvSpPr>
          <p:spPr bwMode="auto">
            <a:xfrm>
              <a:off x="3840" y="640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03" name="Oval 27"/>
            <p:cNvSpPr>
              <a:spLocks/>
            </p:cNvSpPr>
            <p:nvPr/>
          </p:nvSpPr>
          <p:spPr bwMode="auto">
            <a:xfrm>
              <a:off x="3840" y="984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04" name="Oval 28"/>
            <p:cNvSpPr>
              <a:spLocks/>
            </p:cNvSpPr>
            <p:nvPr/>
          </p:nvSpPr>
          <p:spPr bwMode="auto">
            <a:xfrm>
              <a:off x="3600" y="816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05" name="Oval 29"/>
            <p:cNvSpPr>
              <a:spLocks/>
            </p:cNvSpPr>
            <p:nvPr/>
          </p:nvSpPr>
          <p:spPr bwMode="auto">
            <a:xfrm>
              <a:off x="3584" y="512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06" name="Oval 30"/>
            <p:cNvSpPr>
              <a:spLocks/>
            </p:cNvSpPr>
            <p:nvPr/>
          </p:nvSpPr>
          <p:spPr bwMode="auto">
            <a:xfrm>
              <a:off x="3552" y="208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07" name="Oval 31"/>
            <p:cNvSpPr>
              <a:spLocks/>
            </p:cNvSpPr>
            <p:nvPr/>
          </p:nvSpPr>
          <p:spPr bwMode="auto">
            <a:xfrm>
              <a:off x="3384" y="0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08" name="Oval 32"/>
            <p:cNvSpPr>
              <a:spLocks/>
            </p:cNvSpPr>
            <p:nvPr/>
          </p:nvSpPr>
          <p:spPr bwMode="auto">
            <a:xfrm>
              <a:off x="3344" y="296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09" name="Oval 33"/>
            <p:cNvSpPr>
              <a:spLocks/>
            </p:cNvSpPr>
            <p:nvPr/>
          </p:nvSpPr>
          <p:spPr bwMode="auto">
            <a:xfrm>
              <a:off x="3344" y="712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10" name="Oval 34"/>
            <p:cNvSpPr>
              <a:spLocks/>
            </p:cNvSpPr>
            <p:nvPr/>
          </p:nvSpPr>
          <p:spPr bwMode="auto">
            <a:xfrm>
              <a:off x="3480" y="1024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11" name="Oval 35"/>
            <p:cNvSpPr>
              <a:spLocks/>
            </p:cNvSpPr>
            <p:nvPr/>
          </p:nvSpPr>
          <p:spPr bwMode="auto">
            <a:xfrm>
              <a:off x="3072" y="512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12" name="Oval 36"/>
            <p:cNvSpPr>
              <a:spLocks/>
            </p:cNvSpPr>
            <p:nvPr/>
          </p:nvSpPr>
          <p:spPr bwMode="auto">
            <a:xfrm>
              <a:off x="2824" y="512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13" name="Oval 37"/>
            <p:cNvSpPr>
              <a:spLocks/>
            </p:cNvSpPr>
            <p:nvPr/>
          </p:nvSpPr>
          <p:spPr bwMode="auto">
            <a:xfrm>
              <a:off x="2520" y="512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14" name="Oval 38"/>
            <p:cNvSpPr>
              <a:spLocks/>
            </p:cNvSpPr>
            <p:nvPr/>
          </p:nvSpPr>
          <p:spPr bwMode="auto">
            <a:xfrm>
              <a:off x="2296" y="208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15" name="Oval 39"/>
            <p:cNvSpPr>
              <a:spLocks/>
            </p:cNvSpPr>
            <p:nvPr/>
          </p:nvSpPr>
          <p:spPr bwMode="auto">
            <a:xfrm>
              <a:off x="2248" y="512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16" name="Oval 40"/>
            <p:cNvSpPr>
              <a:spLocks/>
            </p:cNvSpPr>
            <p:nvPr/>
          </p:nvSpPr>
          <p:spPr bwMode="auto">
            <a:xfrm>
              <a:off x="2224" y="912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17" name="Oval 41"/>
            <p:cNvSpPr>
              <a:spLocks/>
            </p:cNvSpPr>
            <p:nvPr/>
          </p:nvSpPr>
          <p:spPr bwMode="auto">
            <a:xfrm>
              <a:off x="1936" y="112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18" name="Oval 42"/>
            <p:cNvSpPr>
              <a:spLocks/>
            </p:cNvSpPr>
            <p:nvPr/>
          </p:nvSpPr>
          <p:spPr bwMode="auto">
            <a:xfrm>
              <a:off x="1912" y="416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19" name="Oval 43"/>
            <p:cNvSpPr>
              <a:spLocks/>
            </p:cNvSpPr>
            <p:nvPr/>
          </p:nvSpPr>
          <p:spPr bwMode="auto">
            <a:xfrm>
              <a:off x="1936" y="720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20" name="Oval 44"/>
            <p:cNvSpPr>
              <a:spLocks/>
            </p:cNvSpPr>
            <p:nvPr/>
          </p:nvSpPr>
          <p:spPr bwMode="auto">
            <a:xfrm>
              <a:off x="1800" y="984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21" name="Oval 45"/>
            <p:cNvSpPr>
              <a:spLocks/>
            </p:cNvSpPr>
            <p:nvPr/>
          </p:nvSpPr>
          <p:spPr bwMode="auto">
            <a:xfrm>
              <a:off x="1648" y="680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22" name="Oval 46"/>
            <p:cNvSpPr>
              <a:spLocks/>
            </p:cNvSpPr>
            <p:nvPr/>
          </p:nvSpPr>
          <p:spPr bwMode="auto">
            <a:xfrm>
              <a:off x="1576" y="416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23" name="Oval 47"/>
            <p:cNvSpPr>
              <a:spLocks/>
            </p:cNvSpPr>
            <p:nvPr/>
          </p:nvSpPr>
          <p:spPr bwMode="auto">
            <a:xfrm>
              <a:off x="1528" y="112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24" name="Oval 48"/>
            <p:cNvSpPr>
              <a:spLocks/>
            </p:cNvSpPr>
            <p:nvPr/>
          </p:nvSpPr>
          <p:spPr bwMode="auto">
            <a:xfrm>
              <a:off x="1328" y="416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25" name="Oval 49"/>
            <p:cNvSpPr>
              <a:spLocks/>
            </p:cNvSpPr>
            <p:nvPr/>
          </p:nvSpPr>
          <p:spPr bwMode="auto">
            <a:xfrm>
              <a:off x="1360" y="816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26" name="Oval 50"/>
            <p:cNvSpPr>
              <a:spLocks/>
            </p:cNvSpPr>
            <p:nvPr/>
          </p:nvSpPr>
          <p:spPr bwMode="auto">
            <a:xfrm>
              <a:off x="1528" y="1080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27" name="Oval 51"/>
            <p:cNvSpPr>
              <a:spLocks/>
            </p:cNvSpPr>
            <p:nvPr/>
          </p:nvSpPr>
          <p:spPr bwMode="auto">
            <a:xfrm>
              <a:off x="1040" y="512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28" name="Oval 52"/>
            <p:cNvSpPr>
              <a:spLocks/>
            </p:cNvSpPr>
            <p:nvPr/>
          </p:nvSpPr>
          <p:spPr bwMode="auto">
            <a:xfrm>
              <a:off x="648" y="512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29" name="Oval 53"/>
            <p:cNvSpPr>
              <a:spLocks/>
            </p:cNvSpPr>
            <p:nvPr/>
          </p:nvSpPr>
          <p:spPr bwMode="auto">
            <a:xfrm>
              <a:off x="304" y="512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24630" name="Oval 54"/>
            <p:cNvSpPr>
              <a:spLocks/>
            </p:cNvSpPr>
            <p:nvPr/>
          </p:nvSpPr>
          <p:spPr bwMode="auto">
            <a:xfrm>
              <a:off x="0" y="512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sp>
        <p:nvSpPr>
          <p:cNvPr id="24631" name="Rectangle 55"/>
          <p:cNvSpPr>
            <a:spLocks/>
          </p:cNvSpPr>
          <p:nvPr/>
        </p:nvSpPr>
        <p:spPr bwMode="auto">
          <a:xfrm>
            <a:off x="3263900" y="2133600"/>
            <a:ext cx="6737350" cy="127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Dual Chamber</a:t>
            </a:r>
          </a:p>
          <a:p>
            <a:r>
              <a:rPr lang="en-US" altLang="ko-KR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damping and time delay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24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24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0" presetClass="entr" presetSubtype="2026909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31" grpId="0" autoUpdateAnimBg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제목 및 부제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제목 및 부제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제목 및 부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빈 페이지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빈 페이지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빈 페이지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제목 및 구분점 - 왼쪽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제목 및 구분점 - 왼쪽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제목 및 구분점 - 왼쪽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제목 및 구분점 - 2열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제목 및 구분점 - 2열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제목 및 구분점 - 2열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제목 및 구분점 - 오른쪽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제목 및 구분점 - 오른쪽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제목 및 구분점 - 오른쪽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제목, 구분점 및 사진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제목, 구분점 및 사진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제목, 구분점 및 사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제목 - 중앙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제목 - 중앙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제목 - 중앙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제목 및 구분점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FF0000"/>
      </a:accent1>
      <a:accent2>
        <a:srgbClr val="333399"/>
      </a:accent2>
      <a:accent3>
        <a:srgbClr val="AAAAAA"/>
      </a:accent3>
      <a:accent4>
        <a:srgbClr val="DADADA"/>
      </a:accent4>
      <a:accent5>
        <a:srgbClr val="FF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제목 및 구분점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제목 및 구분점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제목 및 구분점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제목 및 구분점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제목 및 구분점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구분점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구분점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구분점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사진 - 수평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사진 - 수평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사진 - 수평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사진 - 수평으로 반사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사진 - 수평으로 반사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사진 - 수평으로 반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사진 - 수직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사진 - 수직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사진 - 수직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사진 - 수직으로 반사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사진 - 수직으로 반사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사진 - 수직으로 반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제목 - 상단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제목 - 상단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제목 - 상단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Pages>0</Pages>
  <Words>348</Words>
  <Characters>0</Characters>
  <PresentationFormat>Custom</PresentationFormat>
  <Lines>0</Lines>
  <Paragraphs>96</Paragraphs>
  <Slides>24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디자인 서식 파일</vt:lpstr>
      </vt:variant>
      <vt:variant>
        <vt:i4>15</vt:i4>
      </vt:variant>
      <vt:variant>
        <vt:lpstr>슬라이드 제목</vt:lpstr>
      </vt:variant>
      <vt:variant>
        <vt:i4>24</vt:i4>
      </vt:variant>
    </vt:vector>
  </HeadingPairs>
  <TitlesOfParts>
    <vt:vector size="45" baseType="lpstr">
      <vt:lpstr>Gill Sans</vt:lpstr>
      <vt:lpstr>Eurostar Regular Extended</vt:lpstr>
      <vt:lpstr>굴림</vt:lpstr>
      <vt:lpstr>Eurostar</vt:lpstr>
      <vt:lpstr>Times</vt:lpstr>
      <vt:lpstr>AppleMyungjo</vt:lpstr>
      <vt:lpstr>제목 및 부제</vt:lpstr>
      <vt:lpstr>제목 및 구분점</vt:lpstr>
      <vt:lpstr>제목 및 구분점</vt:lpstr>
      <vt:lpstr>구분점</vt:lpstr>
      <vt:lpstr>사진 - 수평</vt:lpstr>
      <vt:lpstr>사진 - 수평으로 반사</vt:lpstr>
      <vt:lpstr>사진 - 수직</vt:lpstr>
      <vt:lpstr>사진 - 수직으로 반사</vt:lpstr>
      <vt:lpstr>제목 - 상단</vt:lpstr>
      <vt:lpstr>빈 페이지</vt:lpstr>
      <vt:lpstr>제목 및 구분점 - 왼쪽</vt:lpstr>
      <vt:lpstr>제목 및 구분점 - 2열</vt:lpstr>
      <vt:lpstr>제목 및 구분점 - 오른쪽</vt:lpstr>
      <vt:lpstr>제목, 구분점 및 사진</vt:lpstr>
      <vt:lpstr>제목 - 중앙</vt:lpstr>
      <vt:lpstr>슬라이드 1</vt:lpstr>
      <vt:lpstr>슬라이드 2</vt:lpstr>
      <vt:lpstr>슬라이드 3</vt:lpstr>
      <vt:lpstr>Carbon Graphite Fiber</vt:lpstr>
      <vt:lpstr>슬라이드 5</vt:lpstr>
      <vt:lpstr>슬라이드 6</vt:lpstr>
      <vt:lpstr>MS 400</vt:lpstr>
      <vt:lpstr>MS 300</vt:lpstr>
      <vt:lpstr>슬라이드 9</vt:lpstr>
      <vt:lpstr>PS 210</vt:lpstr>
      <vt:lpstr>PS 210</vt:lpstr>
      <vt:lpstr>슬라이드 12</vt:lpstr>
      <vt:lpstr>슬라이드 13</vt:lpstr>
      <vt:lpstr>슬라이드 14</vt:lpstr>
      <vt:lpstr>슬라이드 15</vt:lpstr>
      <vt:lpstr>PS 320</vt:lpstr>
      <vt:lpstr>슬라이드 17</vt:lpstr>
      <vt:lpstr>슬라이드 18</vt:lpstr>
      <vt:lpstr>슬라이드 19</vt:lpstr>
      <vt:lpstr>슬라이드 20</vt:lpstr>
      <vt:lpstr>슬라이드 21</vt:lpstr>
      <vt:lpstr>PS 300 NC</vt:lpstr>
      <vt:lpstr>슬라이드 23</vt:lpstr>
      <vt:lpstr>슬라이드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subject/>
  <dc:creator/>
  <cp:keywords/>
  <dc:description/>
  <cp:lastModifiedBy>Customer</cp:lastModifiedBy>
  <cp:revision>1</cp:revision>
  <dcterms:modified xsi:type="dcterms:W3CDTF">2010-09-06T02:30:25Z</dcterms:modified>
</cp:coreProperties>
</file>